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265" r:id="rId5"/>
    <p:sldId id="30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ITUCIONAL DEL SERVICIO ASEO" id="{56A93F14-AA68-4E0F-A8D6-850B8C2FB12E}">
          <p14:sldIdLst>
            <p14:sldId id="265"/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7662E6B-5486-7A47-B43A-7649C9331D44}"/>
              </a:ext>
            </a:extLst>
          </p:cNvPr>
          <p:cNvSpPr/>
          <p:nvPr/>
        </p:nvSpPr>
        <p:spPr>
          <a:xfrm>
            <a:off x="1492885" y="2998915"/>
            <a:ext cx="2427605" cy="721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aplicación medidas sancionatorias relacionadas con la gestión de residuos sólidos.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0AA5B8F-7082-4542-803F-0C53E003A6CD}"/>
              </a:ext>
            </a:extLst>
          </p:cNvPr>
          <p:cNvSpPr/>
          <p:nvPr/>
        </p:nvSpPr>
        <p:spPr>
          <a:xfrm>
            <a:off x="319532" y="1758760"/>
            <a:ext cx="1673860" cy="651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Altos niveles de contaminación con impacto visual, sanitario y ambiental en los entornos</a:t>
            </a:r>
            <a:endParaRPr lang="es-CO" sz="9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9836C7-86ED-2A41-BEB6-2376AE9F0D8C}"/>
              </a:ext>
            </a:extLst>
          </p:cNvPr>
          <p:cNvSpPr/>
          <p:nvPr/>
        </p:nvSpPr>
        <p:spPr>
          <a:xfrm>
            <a:off x="4106545" y="2977325"/>
            <a:ext cx="3019425" cy="67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calidad de la información necesaria para la prestación del servicio público de aseo dificultando su supervisión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7D04CC8-5F7F-4556-954C-399D7E617EFB}"/>
              </a:ext>
            </a:extLst>
          </p:cNvPr>
          <p:cNvSpPr/>
          <p:nvPr/>
        </p:nvSpPr>
        <p:spPr>
          <a:xfrm>
            <a:off x="2238375" y="2283905"/>
            <a:ext cx="1629410" cy="542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Alto nivel de persistencia de puntos críticos de residuos y arrojos clandestinos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18339A9-7691-42B2-A345-A45C2742CB7B}"/>
              </a:ext>
            </a:extLst>
          </p:cNvPr>
          <p:cNvSpPr/>
          <p:nvPr/>
        </p:nvSpPr>
        <p:spPr>
          <a:xfrm>
            <a:off x="2238375" y="1676210"/>
            <a:ext cx="1629410" cy="497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Alta tasa de residuos ordinarios sin separación en la fuente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89F9343-1F86-4FB5-BE01-F5ABA934EC48}"/>
              </a:ext>
            </a:extLst>
          </p:cNvPr>
          <p:cNvSpPr/>
          <p:nvPr/>
        </p:nvSpPr>
        <p:spPr>
          <a:xfrm>
            <a:off x="2238375" y="938975"/>
            <a:ext cx="1629410" cy="651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Alta nivel de incumplimiento a las frecuencias y horarios de presentación de residuos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75747E5-72B8-B64F-AE06-928CAC8CC310}"/>
              </a:ext>
            </a:extLst>
          </p:cNvPr>
          <p:cNvSpPr/>
          <p:nvPr/>
        </p:nvSpPr>
        <p:spPr>
          <a:xfrm>
            <a:off x="7288530" y="2976690"/>
            <a:ext cx="2607310" cy="75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Alto riesgo de aplicación inadecuada a las metodologías tarifarias y a la gestión comercial, operativa y social por parte de los prestadores del servicio público de aseo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D75385E-8C39-8A45-B17C-8F2708040AC0}"/>
              </a:ext>
            </a:extLst>
          </p:cNvPr>
          <p:cNvSpPr/>
          <p:nvPr/>
        </p:nvSpPr>
        <p:spPr>
          <a:xfrm>
            <a:off x="4100195" y="1829245"/>
            <a:ext cx="1714500" cy="871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Posibles aumentos en la tarifa del servicio público de aseo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D0C80FA-A94B-FB42-B7AD-BED3E032BFC7}"/>
              </a:ext>
            </a:extLst>
          </p:cNvPr>
          <p:cNvSpPr/>
          <p:nvPr/>
        </p:nvSpPr>
        <p:spPr>
          <a:xfrm>
            <a:off x="5942965" y="1818450"/>
            <a:ext cx="2199640" cy="871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planeación para la ejecución de las actividades del servicio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8A6E8B6-B426-8A4C-A0AC-E6897AAA4E6E}"/>
              </a:ext>
            </a:extLst>
          </p:cNvPr>
          <p:cNvSpPr/>
          <p:nvPr/>
        </p:nvSpPr>
        <p:spPr>
          <a:xfrm>
            <a:off x="8227695" y="1803845"/>
            <a:ext cx="1714500" cy="871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satisfacción del usuario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3405875" y="4672335"/>
            <a:ext cx="1916062" cy="842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 nivel de acompañamientos a la realización de acciones conjuntas para la aplicación de sanciones relacionadas con la gestión integral de los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5C3070D-AD44-474B-846D-608AC26B079F}"/>
              </a:ext>
            </a:extLst>
          </p:cNvPr>
          <p:cNvSpPr/>
          <p:nvPr/>
        </p:nvSpPr>
        <p:spPr>
          <a:xfrm>
            <a:off x="5386294" y="4722829"/>
            <a:ext cx="1765300" cy="751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armonización de la información asociada a la gestión integral de residuos sólidos producida por las entidades del Distrito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71EBA8E-117A-420F-B5B9-17504DED4027}"/>
              </a:ext>
            </a:extLst>
          </p:cNvPr>
          <p:cNvSpPr/>
          <p:nvPr/>
        </p:nvSpPr>
        <p:spPr>
          <a:xfrm>
            <a:off x="1620109" y="4695524"/>
            <a:ext cx="1610995" cy="624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Debilidad en la aplicabilidad de la normatividad emitida a nivel nacional para la gestión de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47F5045-B896-A54B-A2C3-BCF9EE1EE0AF}"/>
              </a:ext>
            </a:extLst>
          </p:cNvPr>
          <p:cNvSpPr/>
          <p:nvPr/>
        </p:nvSpPr>
        <p:spPr>
          <a:xfrm>
            <a:off x="7310344" y="4740609"/>
            <a:ext cx="2148205" cy="7059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capacidad de seguimiento, control, vigiancia e inspección, regulación y reglamentación por parte de entidades del nivel nacional a la gestión integral de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6D9A7E1-7910-4F5D-9F46-4355EBD83375}"/>
              </a:ext>
            </a:extLst>
          </p:cNvPr>
          <p:cNvSpPr/>
          <p:nvPr/>
        </p:nvSpPr>
        <p:spPr>
          <a:xfrm>
            <a:off x="2896459" y="5663898"/>
            <a:ext cx="1610995" cy="10667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coherencia de la normatividad emitida a nivel nacional para la gestión de residuos sólidos que no permiten una transición hacia un modelo de economía circular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F53DEA7-2D22-49E7-B8A8-C6A7D8EDD3CC}"/>
              </a:ext>
            </a:extLst>
          </p:cNvPr>
          <p:cNvSpPr/>
          <p:nvPr/>
        </p:nvSpPr>
        <p:spPr>
          <a:xfrm>
            <a:off x="642209" y="5690569"/>
            <a:ext cx="2072640" cy="578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adaptibilidad de la normatividad emitida por el Gobierno Nacional a las realidades territoriales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9CC45A5-97A5-4BC7-AA88-3D523976FE22}"/>
              </a:ext>
            </a:extLst>
          </p:cNvPr>
          <p:cNvSpPr/>
          <p:nvPr/>
        </p:nvSpPr>
        <p:spPr>
          <a:xfrm>
            <a:off x="4772884" y="5807409"/>
            <a:ext cx="1294130" cy="923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 conocimiento de las entidades del Distrito de su papel y responsabilidad en la gestión integral de residuos sólidos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4F61812-C736-4FC1-A5A2-3D3D43C40B2B}"/>
              </a:ext>
            </a:extLst>
          </p:cNvPr>
          <p:cNvSpPr/>
          <p:nvPr/>
        </p:nvSpPr>
        <p:spPr>
          <a:xfrm>
            <a:off x="6437219" y="5754704"/>
            <a:ext cx="1863725" cy="796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 monitoreo de la veracidad de la información reportada relacionada con gestión de residuos sólidos a las entidades de nivel nacional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EE57B8A-FE45-405D-818D-A126BF0343EA}"/>
              </a:ext>
            </a:extLst>
          </p:cNvPr>
          <p:cNvSpPr/>
          <p:nvPr/>
        </p:nvSpPr>
        <p:spPr>
          <a:xfrm>
            <a:off x="8513669" y="5719144"/>
            <a:ext cx="1602105" cy="868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accesibilidad a la información que reportan los prestadores del servicio público de aseo a las entidades de nivel nacional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CuadroTexto 112"/>
          <p:cNvSpPr txBox="1"/>
          <p:nvPr/>
        </p:nvSpPr>
        <p:spPr>
          <a:xfrm rot="16200004">
            <a:off x="66677" y="1061045"/>
            <a:ext cx="683260" cy="2305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CuadroTexto 112"/>
          <p:cNvSpPr txBox="1"/>
          <p:nvPr/>
        </p:nvSpPr>
        <p:spPr>
          <a:xfrm rot="16200004">
            <a:off x="191041" y="4921440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25" name="Conector recto 24"/>
          <p:cNvCxnSpPr/>
          <p:nvPr/>
        </p:nvCxnSpPr>
        <p:spPr>
          <a:xfrm flipH="1">
            <a:off x="1160812" y="3354007"/>
            <a:ext cx="32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1160812" y="2421192"/>
            <a:ext cx="0" cy="93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4863497" y="2837752"/>
            <a:ext cx="231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V="1">
            <a:off x="5877592" y="2837752"/>
            <a:ext cx="8890" cy="15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4863497" y="2684082"/>
            <a:ext cx="0" cy="153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V="1">
            <a:off x="7180612" y="2683447"/>
            <a:ext cx="0" cy="153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8937657" y="2684082"/>
            <a:ext cx="0" cy="30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cxnSpLocks/>
          </p:cNvCxnSpPr>
          <p:nvPr/>
        </p:nvCxnSpPr>
        <p:spPr>
          <a:xfrm>
            <a:off x="2717832" y="3905822"/>
            <a:ext cx="8601075" cy="1466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V="1">
            <a:off x="2717832" y="3726752"/>
            <a:ext cx="0" cy="17907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V="1">
            <a:off x="5650897" y="3668332"/>
            <a:ext cx="0" cy="25527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8484902" y="3724847"/>
            <a:ext cx="0" cy="2006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2817751" y="4540076"/>
            <a:ext cx="5766435" cy="1778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5774946" y="4396566"/>
            <a:ext cx="0" cy="1651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V="1">
            <a:off x="2053846" y="5466541"/>
            <a:ext cx="1402715" cy="889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2660271" y="5331286"/>
            <a:ext cx="0" cy="13589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4445256" y="5603881"/>
            <a:ext cx="1556385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4451609" y="5446554"/>
            <a:ext cx="0" cy="180975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V="1">
            <a:off x="7250686" y="5538931"/>
            <a:ext cx="206375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8346061" y="5367481"/>
            <a:ext cx="0" cy="17208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 flipV="1">
            <a:off x="2054481" y="5475431"/>
            <a:ext cx="0" cy="226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V="1">
            <a:off x="3457196" y="5475431"/>
            <a:ext cx="0" cy="198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cxnSpLocks/>
            <a:stCxn id="20" idx="0"/>
          </p:cNvCxnSpPr>
          <p:nvPr/>
        </p:nvCxnSpPr>
        <p:spPr>
          <a:xfrm flipV="1">
            <a:off x="5419949" y="5603881"/>
            <a:ext cx="8271" cy="20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 flipV="1">
            <a:off x="9314436" y="5538931"/>
            <a:ext cx="0" cy="18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/>
          <p:nvPr/>
        </p:nvCxnSpPr>
        <p:spPr>
          <a:xfrm flipV="1">
            <a:off x="7250686" y="5538931"/>
            <a:ext cx="0" cy="226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 flipV="1">
            <a:off x="2814576" y="4543886"/>
            <a:ext cx="0" cy="16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 flipV="1">
            <a:off x="4217926" y="4543886"/>
            <a:ext cx="0" cy="16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 flipH="1" flipV="1">
            <a:off x="6200396" y="4543886"/>
            <a:ext cx="17780" cy="18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/>
          <p:nvPr/>
        </p:nvCxnSpPr>
        <p:spPr>
          <a:xfrm flipV="1">
            <a:off x="8608951" y="4564206"/>
            <a:ext cx="0" cy="187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Conector recto 52"/>
          <p:cNvCxnSpPr>
            <a:cxnSpLocks/>
          </p:cNvCxnSpPr>
          <p:nvPr/>
        </p:nvCxnSpPr>
        <p:spPr>
          <a:xfrm flipH="1">
            <a:off x="6010531" y="5347034"/>
            <a:ext cx="2921" cy="256847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4" name="Rectángulo 53">
            <a:extLst>
              <a:ext uri="{FF2B5EF4-FFF2-40B4-BE49-F238E27FC236}">
                <a16:creationId xmlns:a16="http://schemas.microsoft.com/office/drawing/2014/main" id="{E1DC4D5A-36DE-4D43-8BC1-F63D6F2B217C}"/>
              </a:ext>
            </a:extLst>
          </p:cNvPr>
          <p:cNvSpPr/>
          <p:nvPr/>
        </p:nvSpPr>
        <p:spPr>
          <a:xfrm>
            <a:off x="3311874" y="4031171"/>
            <a:ext cx="6400800" cy="3867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Débil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articulación interinstitucional a nivel distrital, regional y nacional en la gestión integral de residuos sólidos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obstaculiza el transito a un modelo de economía circular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6" name="Conector recto 55"/>
          <p:cNvCxnSpPr/>
          <p:nvPr/>
        </p:nvCxnSpPr>
        <p:spPr>
          <a:xfrm flipV="1">
            <a:off x="5650738" y="3905822"/>
            <a:ext cx="0" cy="1465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CuadroTexto 56"/>
          <p:cNvSpPr txBox="1"/>
          <p:nvPr/>
        </p:nvSpPr>
        <p:spPr>
          <a:xfrm>
            <a:off x="3004566" y="252965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INSTITUCIONAL DEL SERVICIO PUBLICO DE ASEO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Conector recto de flecha 61"/>
          <p:cNvCxnSpPr/>
          <p:nvPr/>
        </p:nvCxnSpPr>
        <p:spPr>
          <a:xfrm flipV="1">
            <a:off x="2082832" y="1127633"/>
            <a:ext cx="155543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>
            <a:endCxn id="8" idx="1"/>
          </p:cNvCxnSpPr>
          <p:nvPr/>
        </p:nvCxnSpPr>
        <p:spPr>
          <a:xfrm>
            <a:off x="2093976" y="1925130"/>
            <a:ext cx="1443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/>
          <p:cNvCxnSpPr>
            <a:endCxn id="7" idx="1"/>
          </p:cNvCxnSpPr>
          <p:nvPr/>
        </p:nvCxnSpPr>
        <p:spPr>
          <a:xfrm>
            <a:off x="2082832" y="2555367"/>
            <a:ext cx="1555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>
            <a:off x="2091976" y="1136777"/>
            <a:ext cx="0" cy="1418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1993392" y="1925130"/>
            <a:ext cx="8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ángulo 62">
            <a:extLst>
              <a:ext uri="{FF2B5EF4-FFF2-40B4-BE49-F238E27FC236}">
                <a16:creationId xmlns:a16="http://schemas.microsoft.com/office/drawing/2014/main" id="{D90D5435-F36F-7641-B6DE-6E4970FED570}"/>
              </a:ext>
            </a:extLst>
          </p:cNvPr>
          <p:cNvSpPr/>
          <p:nvPr/>
        </p:nvSpPr>
        <p:spPr>
          <a:xfrm>
            <a:off x="10036352" y="2991422"/>
            <a:ext cx="2148205" cy="7059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el riesgo de pérdida de sostenibilidad financiera para la gestión integral de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21F466A6-54FD-7B45-BBBB-D627D47DFB7D}"/>
              </a:ext>
            </a:extLst>
          </p:cNvPr>
          <p:cNvCxnSpPr/>
          <p:nvPr/>
        </p:nvCxnSpPr>
        <p:spPr>
          <a:xfrm flipV="1">
            <a:off x="11318907" y="3695637"/>
            <a:ext cx="0" cy="2006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Conector angular 59">
            <a:extLst>
              <a:ext uri="{FF2B5EF4-FFF2-40B4-BE49-F238E27FC236}">
                <a16:creationId xmlns:a16="http://schemas.microsoft.com/office/drawing/2014/main" id="{8B5C6D19-91C4-FD4B-A4DB-2A7325420A00}"/>
              </a:ext>
            </a:extLst>
          </p:cNvPr>
          <p:cNvCxnSpPr>
            <a:stCxn id="63" idx="0"/>
            <a:endCxn id="11" idx="2"/>
          </p:cNvCxnSpPr>
          <p:nvPr/>
        </p:nvCxnSpPr>
        <p:spPr>
          <a:xfrm rot="16200000" flipV="1">
            <a:off x="7888472" y="-230561"/>
            <a:ext cx="290957" cy="61530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BDDFADB-D897-7B49-83E9-40C827009E1A}"/>
              </a:ext>
            </a:extLst>
          </p:cNvPr>
          <p:cNvSpPr/>
          <p:nvPr/>
        </p:nvSpPr>
        <p:spPr>
          <a:xfrm>
            <a:off x="10364866" y="1800339"/>
            <a:ext cx="1714500" cy="871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Disminución de la calidad y continuidad del servicio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9165223E-24F6-DA4F-92DB-B946EA7071B1}"/>
              </a:ext>
            </a:extLst>
          </p:cNvPr>
          <p:cNvCxnSpPr>
            <a:stCxn id="63" idx="0"/>
          </p:cNvCxnSpPr>
          <p:nvPr/>
        </p:nvCxnSpPr>
        <p:spPr>
          <a:xfrm flipH="1" flipV="1">
            <a:off x="11110454" y="2671559"/>
            <a:ext cx="1" cy="31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9511E52-AF8B-9741-A83F-C3CCF722EFB2}"/>
              </a:ext>
            </a:extLst>
          </p:cNvPr>
          <p:cNvSpPr/>
          <p:nvPr/>
        </p:nvSpPr>
        <p:spPr>
          <a:xfrm>
            <a:off x="2232304" y="178483"/>
            <a:ext cx="1629410" cy="651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Altos niveles de afectación a la salud humana y calidad de vida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Conector angular 2">
            <a:extLst>
              <a:ext uri="{FF2B5EF4-FFF2-40B4-BE49-F238E27FC236}">
                <a16:creationId xmlns:a16="http://schemas.microsoft.com/office/drawing/2014/main" id="{6F12C24C-A140-3F42-BC44-B7C169728FD8}"/>
              </a:ext>
            </a:extLst>
          </p:cNvPr>
          <p:cNvCxnSpPr>
            <a:stCxn id="5" idx="3"/>
            <a:endCxn id="66" idx="1"/>
          </p:cNvCxnSpPr>
          <p:nvPr/>
        </p:nvCxnSpPr>
        <p:spPr>
          <a:xfrm flipV="1">
            <a:off x="1993392" y="504238"/>
            <a:ext cx="238912" cy="15802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9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935" y="121516"/>
            <a:ext cx="10515600" cy="229235"/>
          </a:xfrm>
        </p:spPr>
        <p:txBody>
          <a:bodyPr>
            <a:no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INSTITUCIONAL DEL SERVICIO PUBLICO DE ASEO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1DC4D5A-36DE-4D43-8BC1-F63D6F2B217C}"/>
              </a:ext>
            </a:extLst>
          </p:cNvPr>
          <p:cNvSpPr/>
          <p:nvPr/>
        </p:nvSpPr>
        <p:spPr>
          <a:xfrm>
            <a:off x="2722619" y="3354395"/>
            <a:ext cx="6928233" cy="320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articulación de las instituciones a nivel distrital, regional y nacional en la gestión integral de residuos sólidos, encaminados a un modelo de economía circular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2666902" y="4109768"/>
            <a:ext cx="3061876" cy="692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altos niveles de acompañamiento para la ejecución de acciones conjuntas para la  aplicación de sanciones realcionadas con la gestión integral de los residuos sólidos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5C3070D-AD44-474B-846D-608AC26B079F}"/>
              </a:ext>
            </a:extLst>
          </p:cNvPr>
          <p:cNvSpPr/>
          <p:nvPr/>
        </p:nvSpPr>
        <p:spPr>
          <a:xfrm>
            <a:off x="5897616" y="3999637"/>
            <a:ext cx="2938946" cy="803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Armonizar la información producida por las entidades del Distrito relacionada con la gestión integral de residuos sólidos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47F5045-B896-A54B-A2C3-BCF9EE1EE0AF}"/>
              </a:ext>
            </a:extLst>
          </p:cNvPr>
          <p:cNvSpPr/>
          <p:nvPr/>
        </p:nvSpPr>
        <p:spPr>
          <a:xfrm>
            <a:off x="8971530" y="4000746"/>
            <a:ext cx="3046531" cy="8159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los niveles de seguimiento, control e inspección, regulación y reglamentación por parte de entidades del nivel nacional en la gestión integral de los residuos sólidos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662E6B-5486-7A47-B43A-7649C9331D44}"/>
              </a:ext>
            </a:extLst>
          </p:cNvPr>
          <p:cNvSpPr/>
          <p:nvPr/>
        </p:nvSpPr>
        <p:spPr>
          <a:xfrm>
            <a:off x="2150543" y="2221061"/>
            <a:ext cx="1733470" cy="555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 aplicabilidad de medidas sancionatarias relacionadas con la gestión de residuos sólidos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0AA5B8F-7082-4542-803F-0C53E003A6CD}"/>
              </a:ext>
            </a:extLst>
          </p:cNvPr>
          <p:cNvSpPr/>
          <p:nvPr/>
        </p:nvSpPr>
        <p:spPr>
          <a:xfrm>
            <a:off x="674857" y="507144"/>
            <a:ext cx="2614112" cy="450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el impacto visual, ambiental y sanitario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59836C7-86ED-2A41-BEB6-2376AE9F0D8C}"/>
              </a:ext>
            </a:extLst>
          </p:cNvPr>
          <p:cNvSpPr/>
          <p:nvPr/>
        </p:nvSpPr>
        <p:spPr>
          <a:xfrm>
            <a:off x="4836309" y="2144768"/>
            <a:ext cx="2667634" cy="499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calidad de la información necesaria para la prestación del servicio público de aseo facilitando su supervisión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D75385E-8C39-8A45-B17C-8F2708040AC0}"/>
              </a:ext>
            </a:extLst>
          </p:cNvPr>
          <p:cNvSpPr/>
          <p:nvPr/>
        </p:nvSpPr>
        <p:spPr>
          <a:xfrm>
            <a:off x="4477737" y="1211201"/>
            <a:ext cx="1672181" cy="5631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que el cobro de la tarifa del servicio público de aseo se realice de acuerdo con lo ejecutado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D0C80FA-A94B-FB42-B7AD-BED3E032BFC7}"/>
              </a:ext>
            </a:extLst>
          </p:cNvPr>
          <p:cNvSpPr/>
          <p:nvPr/>
        </p:nvSpPr>
        <p:spPr>
          <a:xfrm>
            <a:off x="6326620" y="991932"/>
            <a:ext cx="1469972" cy="7444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adecuados niveles de planeación y gobernanza en la ejecución de las actividades del servicio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75747E5-72B8-B64F-AE06-928CAC8CC310}"/>
              </a:ext>
            </a:extLst>
          </p:cNvPr>
          <p:cNvSpPr/>
          <p:nvPr/>
        </p:nvSpPr>
        <p:spPr>
          <a:xfrm>
            <a:off x="8064630" y="1832470"/>
            <a:ext cx="2079007" cy="1026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adecuada, por parte de las Empresas prestadoras del servicio público de aseo, de las metodologías tarifarias, y de la gestión comercial, operativa y social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8A6E8B6-B426-8A4C-A0AC-E6897AAA4E6E}"/>
              </a:ext>
            </a:extLst>
          </p:cNvPr>
          <p:cNvSpPr/>
          <p:nvPr/>
        </p:nvSpPr>
        <p:spPr>
          <a:xfrm>
            <a:off x="8221365" y="1211899"/>
            <a:ext cx="1765535" cy="455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Altos niveles de satisfacción del usuario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199266" y="4133896"/>
            <a:ext cx="2328894" cy="778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 mecanismos de aplicabilidad de la normatividad emitida a nivel nacional para la gestión integral de residuos sólidos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395921" y="5162147"/>
            <a:ext cx="1947876" cy="626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Mejorar la adaptibilidad de la normatividad emitida por el Gobierno Nacional a las realidades territoriales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2534162" y="5199590"/>
            <a:ext cx="1997840" cy="7927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coherencia de la normatividad emitida a nivel nacional para la gestión de residuos sólidos que permite un avance hacia un modelo de economía circular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4792336" y="5123670"/>
            <a:ext cx="2148033" cy="7927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 conocimiento de las entidades del distrito de su papel y responsabilidad en la gestión integral de residuos sólidos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8136768" y="5147029"/>
            <a:ext cx="2083302" cy="832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 monitoreo de la veracidad de la información reportada relacionada con la gestión integral de residuos sólidos a las entidades de nivel nacional 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5A7C9A7F-96A2-014E-9B28-4D419D727831}"/>
              </a:ext>
            </a:extLst>
          </p:cNvPr>
          <p:cNvSpPr/>
          <p:nvPr/>
        </p:nvSpPr>
        <p:spPr>
          <a:xfrm>
            <a:off x="10404825" y="5141576"/>
            <a:ext cx="1574102" cy="890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accesibilidad a la información que reportan los prestadores del servicio público de aseo a las entidades de nivel nacional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0AA5B8F-7082-4542-803F-0C53E003A6CD}"/>
              </a:ext>
            </a:extLst>
          </p:cNvPr>
          <p:cNvSpPr/>
          <p:nvPr/>
        </p:nvSpPr>
        <p:spPr>
          <a:xfrm>
            <a:off x="-65567" y="1227498"/>
            <a:ext cx="1480848" cy="777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la presencia de puntos criticos y arrojos clandestinos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0AA5B8F-7082-4542-803F-0C53E003A6CD}"/>
              </a:ext>
            </a:extLst>
          </p:cNvPr>
          <p:cNvSpPr/>
          <p:nvPr/>
        </p:nvSpPr>
        <p:spPr>
          <a:xfrm>
            <a:off x="1579520" y="1206766"/>
            <a:ext cx="1253147" cy="793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tasa de residuos ordinarios sin separación en la fuente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0AA5B8F-7082-4542-803F-0C53E003A6CD}"/>
              </a:ext>
            </a:extLst>
          </p:cNvPr>
          <p:cNvSpPr/>
          <p:nvPr/>
        </p:nvSpPr>
        <p:spPr>
          <a:xfrm>
            <a:off x="2945331" y="1280460"/>
            <a:ext cx="1405599" cy="683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el nivel de cumplimiento a las frecuencias y horarios de presentación de residuos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-132769" y="5325061"/>
            <a:ext cx="664069" cy="224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-48228" y="614332"/>
            <a:ext cx="664069" cy="224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FINES</a:t>
            </a:r>
          </a:p>
        </p:txBody>
      </p:sp>
      <p:cxnSp>
        <p:nvCxnSpPr>
          <p:cNvPr id="26" name="Conector angular 25"/>
          <p:cNvCxnSpPr>
            <a:stCxn id="14" idx="0"/>
            <a:endCxn id="3" idx="2"/>
          </p:cNvCxnSpPr>
          <p:nvPr/>
        </p:nvCxnSpPr>
        <p:spPr>
          <a:xfrm rot="5400000" flipH="1" flipV="1">
            <a:off x="3545493" y="1492654"/>
            <a:ext cx="459463" cy="482302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4" idx="0"/>
            <a:endCxn id="3" idx="2"/>
          </p:cNvCxnSpPr>
          <p:nvPr/>
        </p:nvCxnSpPr>
        <p:spPr>
          <a:xfrm rot="5400000" flipH="1" flipV="1">
            <a:off x="4974621" y="2897653"/>
            <a:ext cx="435335" cy="198889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5" idx="0"/>
            <a:endCxn id="3" idx="2"/>
          </p:cNvCxnSpPr>
          <p:nvPr/>
        </p:nvCxnSpPr>
        <p:spPr>
          <a:xfrm rot="16200000" flipV="1">
            <a:off x="6614311" y="3246858"/>
            <a:ext cx="325204" cy="118035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6" idx="0"/>
            <a:endCxn id="3" idx="2"/>
          </p:cNvCxnSpPr>
          <p:nvPr/>
        </p:nvCxnSpPr>
        <p:spPr>
          <a:xfrm rot="16200000" flipV="1">
            <a:off x="8177610" y="1683560"/>
            <a:ext cx="326313" cy="430806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15" idx="0"/>
            <a:endCxn id="14" idx="2"/>
          </p:cNvCxnSpPr>
          <p:nvPr/>
        </p:nvCxnSpPr>
        <p:spPr>
          <a:xfrm rot="16200000" flipV="1">
            <a:off x="1242138" y="5034426"/>
            <a:ext cx="249297" cy="614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cxnSpLocks/>
            <a:stCxn id="16" idx="0"/>
            <a:endCxn id="14" idx="2"/>
          </p:cNvCxnSpPr>
          <p:nvPr/>
        </p:nvCxnSpPr>
        <p:spPr>
          <a:xfrm rot="16200000" flipV="1">
            <a:off x="2305028" y="3971535"/>
            <a:ext cx="286740" cy="216936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17" idx="0"/>
            <a:endCxn id="4" idx="2"/>
          </p:cNvCxnSpPr>
          <p:nvPr/>
        </p:nvCxnSpPr>
        <p:spPr>
          <a:xfrm rot="16200000" flipV="1">
            <a:off x="4871623" y="4128939"/>
            <a:ext cx="320949" cy="166851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17" idx="0"/>
            <a:endCxn id="5" idx="2"/>
          </p:cNvCxnSpPr>
          <p:nvPr/>
        </p:nvCxnSpPr>
        <p:spPr>
          <a:xfrm rot="5400000" flipH="1" flipV="1">
            <a:off x="6456247" y="4212828"/>
            <a:ext cx="320949" cy="150073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18" idx="0"/>
            <a:endCxn id="6" idx="2"/>
          </p:cNvCxnSpPr>
          <p:nvPr/>
        </p:nvCxnSpPr>
        <p:spPr>
          <a:xfrm rot="5400000" flipH="1" flipV="1">
            <a:off x="9671422" y="4323656"/>
            <a:ext cx="330370" cy="131637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stCxn id="19" idx="0"/>
            <a:endCxn id="6" idx="2"/>
          </p:cNvCxnSpPr>
          <p:nvPr/>
        </p:nvCxnSpPr>
        <p:spPr>
          <a:xfrm rot="16200000" flipV="1">
            <a:off x="10680878" y="4630578"/>
            <a:ext cx="324917" cy="69708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cxnSpLocks/>
            <a:stCxn id="3" idx="0"/>
            <a:endCxn id="7" idx="2"/>
          </p:cNvCxnSpPr>
          <p:nvPr/>
        </p:nvCxnSpPr>
        <p:spPr>
          <a:xfrm rot="16200000" flipV="1">
            <a:off x="4313022" y="1480681"/>
            <a:ext cx="577971" cy="31694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>
            <a:cxnSpLocks/>
            <a:endCxn id="9" idx="2"/>
          </p:cNvCxnSpPr>
          <p:nvPr/>
        </p:nvCxnSpPr>
        <p:spPr>
          <a:xfrm flipV="1">
            <a:off x="4969565" y="2643975"/>
            <a:ext cx="1200561" cy="7117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cxnSpLocks/>
            <a:stCxn id="3" idx="0"/>
            <a:endCxn id="12" idx="2"/>
          </p:cNvCxnSpPr>
          <p:nvPr/>
        </p:nvCxnSpPr>
        <p:spPr>
          <a:xfrm rot="5400000" flipH="1" flipV="1">
            <a:off x="7397913" y="1648174"/>
            <a:ext cx="495044" cy="29173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cxnSpLocks/>
            <a:stCxn id="7" idx="0"/>
            <a:endCxn id="20" idx="2"/>
          </p:cNvCxnSpPr>
          <p:nvPr/>
        </p:nvCxnSpPr>
        <p:spPr>
          <a:xfrm rot="16200000" flipV="1">
            <a:off x="1737885" y="941667"/>
            <a:ext cx="216367" cy="23424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cxnSpLocks/>
            <a:stCxn id="7" idx="0"/>
            <a:endCxn id="21" idx="2"/>
          </p:cNvCxnSpPr>
          <p:nvPr/>
        </p:nvCxnSpPr>
        <p:spPr>
          <a:xfrm rot="16200000" flipV="1">
            <a:off x="2501198" y="1704981"/>
            <a:ext cx="220977" cy="8111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cxnSpLocks/>
            <a:stCxn id="7" idx="0"/>
            <a:endCxn id="22" idx="2"/>
          </p:cNvCxnSpPr>
          <p:nvPr/>
        </p:nvCxnSpPr>
        <p:spPr>
          <a:xfrm rot="5400000" flipH="1" flipV="1">
            <a:off x="3204015" y="1776946"/>
            <a:ext cx="257379" cy="6308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cxnSpLocks/>
            <a:stCxn id="9" idx="0"/>
            <a:endCxn id="10" idx="2"/>
          </p:cNvCxnSpPr>
          <p:nvPr/>
        </p:nvCxnSpPr>
        <p:spPr>
          <a:xfrm rot="16200000" flipV="1">
            <a:off x="5556744" y="1531386"/>
            <a:ext cx="370466" cy="8562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r 59"/>
          <p:cNvCxnSpPr>
            <a:cxnSpLocks/>
            <a:stCxn id="9" idx="0"/>
            <a:endCxn id="11" idx="2"/>
          </p:cNvCxnSpPr>
          <p:nvPr/>
        </p:nvCxnSpPr>
        <p:spPr>
          <a:xfrm rot="5400000" flipH="1" flipV="1">
            <a:off x="6411656" y="1494818"/>
            <a:ext cx="408420" cy="8914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/>
          <p:cNvCxnSpPr>
            <a:stCxn id="12" idx="0"/>
            <a:endCxn id="13" idx="2"/>
          </p:cNvCxnSpPr>
          <p:nvPr/>
        </p:nvCxnSpPr>
        <p:spPr>
          <a:xfrm flipH="1" flipV="1">
            <a:off x="9104133" y="1667285"/>
            <a:ext cx="1" cy="165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20" idx="0"/>
            <a:endCxn id="8" idx="2"/>
          </p:cNvCxnSpPr>
          <p:nvPr/>
        </p:nvCxnSpPr>
        <p:spPr>
          <a:xfrm rot="5400000" flipH="1" flipV="1">
            <a:off x="1193371" y="438956"/>
            <a:ext cx="270029" cy="13070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r 66"/>
          <p:cNvCxnSpPr>
            <a:cxnSpLocks/>
            <a:stCxn id="22" idx="0"/>
            <a:endCxn id="8" idx="2"/>
          </p:cNvCxnSpPr>
          <p:nvPr/>
        </p:nvCxnSpPr>
        <p:spPr>
          <a:xfrm rot="16200000" flipV="1">
            <a:off x="2653527" y="285856"/>
            <a:ext cx="322991" cy="16662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stCxn id="21" idx="0"/>
          </p:cNvCxnSpPr>
          <p:nvPr/>
        </p:nvCxnSpPr>
        <p:spPr>
          <a:xfrm flipH="1" flipV="1">
            <a:off x="2204512" y="952859"/>
            <a:ext cx="1582" cy="25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>
            <a:extLst>
              <a:ext uri="{FF2B5EF4-FFF2-40B4-BE49-F238E27FC236}">
                <a16:creationId xmlns:a16="http://schemas.microsoft.com/office/drawing/2014/main" id="{F8BB918C-E57D-1542-9E09-A96D18D2F9C9}"/>
              </a:ext>
            </a:extLst>
          </p:cNvPr>
          <p:cNvSpPr/>
          <p:nvPr/>
        </p:nvSpPr>
        <p:spPr>
          <a:xfrm>
            <a:off x="10472811" y="2271049"/>
            <a:ext cx="1765535" cy="455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Mitigar el riesgo de perdida de sostenibilidad financiera para la gestión de residuos sólidos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17D69AA-FE34-9E49-8B1B-D7DD1B54C46C}"/>
              </a:ext>
            </a:extLst>
          </p:cNvPr>
          <p:cNvSpPr/>
          <p:nvPr/>
        </p:nvSpPr>
        <p:spPr>
          <a:xfrm>
            <a:off x="10697231" y="1267798"/>
            <a:ext cx="1396948" cy="455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la calidad y continuidad del servicio</a:t>
            </a:r>
          </a:p>
        </p:txBody>
      </p:sp>
      <p:cxnSp>
        <p:nvCxnSpPr>
          <p:cNvPr id="43" name="Conector angular 42">
            <a:extLst>
              <a:ext uri="{FF2B5EF4-FFF2-40B4-BE49-F238E27FC236}">
                <a16:creationId xmlns:a16="http://schemas.microsoft.com/office/drawing/2014/main" id="{6440912B-AA02-484E-B39B-7230915D5B06}"/>
              </a:ext>
            </a:extLst>
          </p:cNvPr>
          <p:cNvCxnSpPr>
            <a:stCxn id="3" idx="0"/>
            <a:endCxn id="47" idx="2"/>
          </p:cNvCxnSpPr>
          <p:nvPr/>
        </p:nvCxnSpPr>
        <p:spPr>
          <a:xfrm rot="5400000" flipH="1" flipV="1">
            <a:off x="8457177" y="455994"/>
            <a:ext cx="627960" cy="51688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2A91AF38-8232-DF40-B19C-FD4CE7448FD1}"/>
              </a:ext>
            </a:extLst>
          </p:cNvPr>
          <p:cNvCxnSpPr>
            <a:stCxn id="47" idx="0"/>
            <a:endCxn id="55" idx="2"/>
          </p:cNvCxnSpPr>
          <p:nvPr/>
        </p:nvCxnSpPr>
        <p:spPr>
          <a:xfrm rot="5400000" flipH="1" flipV="1">
            <a:off x="11101710" y="1977054"/>
            <a:ext cx="547865" cy="401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2E7DB309-C65B-254B-B661-4250F49618D2}"/>
              </a:ext>
            </a:extLst>
          </p:cNvPr>
          <p:cNvSpPr/>
          <p:nvPr/>
        </p:nvSpPr>
        <p:spPr>
          <a:xfrm>
            <a:off x="411161" y="5899763"/>
            <a:ext cx="1947876" cy="516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Presentar propuesta de regulación y reglamentación con las entidades del gobierno nacional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Conector angular 30">
            <a:extLst>
              <a:ext uri="{FF2B5EF4-FFF2-40B4-BE49-F238E27FC236}">
                <a16:creationId xmlns:a16="http://schemas.microsoft.com/office/drawing/2014/main" id="{11AF81BA-C0F5-C845-8BC1-ED96BE10F36E}"/>
              </a:ext>
            </a:extLst>
          </p:cNvPr>
          <p:cNvCxnSpPr>
            <a:stCxn id="51" idx="0"/>
            <a:endCxn id="15" idx="2"/>
          </p:cNvCxnSpPr>
          <p:nvPr/>
        </p:nvCxnSpPr>
        <p:spPr>
          <a:xfrm rot="16200000" flipV="1">
            <a:off x="1321934" y="5836598"/>
            <a:ext cx="111091" cy="15240"/>
          </a:xfrm>
          <a:prstGeom prst="bentConnector3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>
            <a:extLst>
              <a:ext uri="{FF2B5EF4-FFF2-40B4-BE49-F238E27FC236}">
                <a16:creationId xmlns:a16="http://schemas.microsoft.com/office/drawing/2014/main" id="{4D5AE058-44BA-3C44-9B5B-F33AC7D45C47}"/>
              </a:ext>
            </a:extLst>
          </p:cNvPr>
          <p:cNvCxnSpPr>
            <a:stCxn id="51" idx="3"/>
            <a:endCxn id="16" idx="2"/>
          </p:cNvCxnSpPr>
          <p:nvPr/>
        </p:nvCxnSpPr>
        <p:spPr>
          <a:xfrm flipV="1">
            <a:off x="2359037" y="5992320"/>
            <a:ext cx="1174045" cy="165797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C6E438F-AB93-1A42-8194-49BB5D856D8F}"/>
              </a:ext>
            </a:extLst>
          </p:cNvPr>
          <p:cNvSpPr/>
          <p:nvPr/>
        </p:nvSpPr>
        <p:spPr>
          <a:xfrm>
            <a:off x="4792336" y="6125315"/>
            <a:ext cx="2148033" cy="620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Generar datos actualizados y con calidad que permitan la planificación, seguimiento y gestión integral de residuos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B970C3-7E52-4140-8268-075B7B55EDDC}"/>
              </a:ext>
            </a:extLst>
          </p:cNvPr>
          <p:cNvSpPr/>
          <p:nvPr/>
        </p:nvSpPr>
        <p:spPr>
          <a:xfrm>
            <a:off x="9247672" y="6106300"/>
            <a:ext cx="2148033" cy="620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Realizar mesas de trabajo con las entidades que  realizan control de información relacionada con el servicio público 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5" name="Conector angular 74">
            <a:extLst>
              <a:ext uri="{FF2B5EF4-FFF2-40B4-BE49-F238E27FC236}">
                <a16:creationId xmlns:a16="http://schemas.microsoft.com/office/drawing/2014/main" id="{FAAC881F-CDA0-6C4E-9755-09C4A6372C9D}"/>
              </a:ext>
            </a:extLst>
          </p:cNvPr>
          <p:cNvCxnSpPr>
            <a:stCxn id="63" idx="0"/>
            <a:endCxn id="17" idx="2"/>
          </p:cNvCxnSpPr>
          <p:nvPr/>
        </p:nvCxnSpPr>
        <p:spPr>
          <a:xfrm rot="5400000" flipH="1" flipV="1">
            <a:off x="5761896" y="6020858"/>
            <a:ext cx="208915" cy="12700"/>
          </a:xfrm>
          <a:prstGeom prst="bentConnector3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>
            <a:extLst>
              <a:ext uri="{FF2B5EF4-FFF2-40B4-BE49-F238E27FC236}">
                <a16:creationId xmlns:a16="http://schemas.microsoft.com/office/drawing/2014/main" id="{23836706-E19A-1647-BF99-896FDC0ADDA8}"/>
              </a:ext>
            </a:extLst>
          </p:cNvPr>
          <p:cNvCxnSpPr>
            <a:stCxn id="71" idx="0"/>
          </p:cNvCxnSpPr>
          <p:nvPr/>
        </p:nvCxnSpPr>
        <p:spPr>
          <a:xfrm rot="16200000" flipV="1">
            <a:off x="10090682" y="5875292"/>
            <a:ext cx="127227" cy="334789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>
            <a:extLst>
              <a:ext uri="{FF2B5EF4-FFF2-40B4-BE49-F238E27FC236}">
                <a16:creationId xmlns:a16="http://schemas.microsoft.com/office/drawing/2014/main" id="{8E6011BC-7D17-E346-BEF6-BBAA2C3741EB}"/>
              </a:ext>
            </a:extLst>
          </p:cNvPr>
          <p:cNvCxnSpPr>
            <a:stCxn id="71" idx="0"/>
          </p:cNvCxnSpPr>
          <p:nvPr/>
        </p:nvCxnSpPr>
        <p:spPr>
          <a:xfrm rot="5400000" flipH="1" flipV="1">
            <a:off x="10411102" y="5937795"/>
            <a:ext cx="79092" cy="257919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84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0de6283-117f-4f20-ab61-3a5e75dfe264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b28941c1-5078-4b68-9bcc-bfced5fcc88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A2AAE9-9980-4843-B902-C04120645450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5581</TotalTime>
  <Words>839</Words>
  <Application>Microsoft Office PowerPoint</Application>
  <PresentationFormat>Panorámica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ARBOL DE OBJETIVOS INSTITUCIONAL DEL SERVICIO PUBLICO DE ASEO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