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0">
  <p:sldMasterIdLst>
    <p:sldMasterId id="2147483648" r:id="rId4"/>
  </p:sldMasterIdLst>
  <p:notesMasterIdLst>
    <p:notesMasterId r:id="rId7"/>
  </p:notesMasterIdLst>
  <p:sldIdLst>
    <p:sldId id="265" r:id="rId5"/>
    <p:sldId id="309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STITUCIONAL DEL SERVICIO ASEO" id="{56A93F14-AA68-4E0F-A8D6-850B8C2FB12E}">
          <p14:sldIdLst>
            <p14:sldId id="265"/>
            <p14:sldId id="30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9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6BFCB-1082-4AF4-B890-93F1D47D0184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669E7-A679-468E-80F2-87C84855E5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2149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919C0B-72F5-4514-9C72-9ACBA2585F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503D5B-F820-4969-BDAA-7DAC20E2D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B447D6-8D3F-4765-A889-D989E247A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67C74E-A75A-4D92-8085-C62836E7E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389DCE-34B1-4305-952C-A29619928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819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0E220A-9E14-471C-BCF3-BBCCCC9F9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3A8171C-FFB0-48BD-8293-31DB09B689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089779-6700-4E00-8D41-8B46538E1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9AD6E-1A5C-4F26-8756-60EED9024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CDB0E8-D0A0-4AC9-8EF0-52A49240D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1070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1897BD8-CFC1-4A92-BC2D-719EFB541E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5FDE28-3A27-4B7A-8A6B-023D9ECC7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C7524D-043F-4CB5-A3F6-5968F5FDE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5EB882-D7E8-4FA6-BF93-4D18FDE4D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421A54-8925-4C55-A333-45F4D6681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236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A07417-15CF-4F0A-8041-0CD47CB61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3797E9-8D7E-4567-AE91-6EA358881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A0B448-58C8-4381-B2BC-FDF0AAA54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D17526-9BA7-4B1A-98CE-35558D0B3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C34BA0-8AC7-4763-8C1D-7C3A7857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9443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FC14F4-D9E8-4FA5-8762-ADF4210A8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78D83F-A03C-4DA1-AB51-B64DA3D92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1790DA-F6C6-476C-857B-4FEC223AC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5FBD69-8C46-46AE-81F1-F52268698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B3A95E-571F-4846-A505-4CACB5796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9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F27146-9BB9-48C5-A799-7CBBC8444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731C70-8260-49D1-B473-143EF03FB8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BE66371-72BA-4FC1-A7C5-C08C81196D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881BE2-627B-4018-8834-AF8D65F2E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8B2DFFE-22A7-4ADA-9883-335E944C9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02FE7D-F2AF-40B7-BA07-DE36F4F6E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6992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EFD1D2-5E92-4B76-BE43-7870663E5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AE6ED09-6F8D-4D81-A93C-75C223CFA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2314B7-64D9-4782-A228-7BC4E09D3A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1C8DEB5-331E-48AC-8E8D-675FBC2737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0821158-39E6-4A82-8BA8-6BF1B5A4F1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933A9A2-E182-449E-8A64-F62E83811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C8EE256-508D-4DD8-8384-2778DBA7F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95E275-6544-4F9E-869E-C80D48863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8129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B50FD5-BF99-41E1-A32F-724CB6318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287EEEE-4B71-4150-B4CC-FA19AB567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056B384-73D1-4B3A-8FA7-8D928BA4C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D2319D7-DA55-47E4-A1AF-F4A83891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6181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82DBB01-A530-43ED-9825-C9FC482E8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729A751-6588-49E5-9F0F-04AD0BCE2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8EE020C-5B0D-4482-9205-8CBC7CA48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819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871075-794C-4893-9D3F-38C61E746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228AB5-C1F8-448D-A742-0BEF6D38A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7CA4686-1803-47AD-A727-84BE435E6D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2621B2-91C1-4D71-8BC0-CEB2AC7F3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66D8CD-55B0-4DCE-8B42-E848EADEE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19FA1F-03F7-44C1-8F9F-F160DEE92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6750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6BA7FC-B658-4BC9-B14B-0DB0EA93C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E1F2FE8-DDD4-41EA-8DD6-9A113CD403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F517D5A-8D6E-4782-B998-E71F74A0A0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3461DB-4D25-40E3-BDDF-6B47B0266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41E340D-5DC1-4A78-839D-344E41025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0FC202-7AFA-4A05-BF97-2F79DC49D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6279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37F390F-FBEA-4FA5-A76B-C7D55C14D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08B4BC8-AA77-4905-A139-05F55E438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E327A4-5CA2-45B1-9F14-A3F6F78993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501DCF-17F2-4C4C-89E5-AC6E1D8B37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900495-7603-4F52-8A69-C775402DE5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6292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07662E6B-5486-7A47-B43A-7649C9331D44}"/>
              </a:ext>
            </a:extLst>
          </p:cNvPr>
          <p:cNvSpPr/>
          <p:nvPr/>
        </p:nvSpPr>
        <p:spPr>
          <a:xfrm>
            <a:off x="1492885" y="2998915"/>
            <a:ext cx="2427605" cy="7213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Bajos niveles de aplicación medidas sancionatorias relacionadas con la gestión de residuos sólidos. 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0AA5B8F-7082-4542-803F-0C53E003A6CD}"/>
              </a:ext>
            </a:extLst>
          </p:cNvPr>
          <p:cNvSpPr/>
          <p:nvPr/>
        </p:nvSpPr>
        <p:spPr>
          <a:xfrm>
            <a:off x="319532" y="1758760"/>
            <a:ext cx="1673860" cy="6515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Altos niveles de contaminación con impacto visual, sanitario y ambiental en los entornos</a:t>
            </a:r>
            <a:endParaRPr lang="es-CO" sz="9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59836C7-86ED-2A41-BEB6-2376AE9F0D8C}"/>
              </a:ext>
            </a:extLst>
          </p:cNvPr>
          <p:cNvSpPr/>
          <p:nvPr/>
        </p:nvSpPr>
        <p:spPr>
          <a:xfrm>
            <a:off x="4106545" y="2977325"/>
            <a:ext cx="3019425" cy="6769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 calidad de la información necesaria para la prestación del servicio público de aseo dificultando su supervisión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7D04CC8-5F7F-4556-954C-399D7E617EFB}"/>
              </a:ext>
            </a:extLst>
          </p:cNvPr>
          <p:cNvSpPr/>
          <p:nvPr/>
        </p:nvSpPr>
        <p:spPr>
          <a:xfrm>
            <a:off x="2238375" y="2283905"/>
            <a:ext cx="1629410" cy="5429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Alto nivel de persistencia de puntos críticos de residuos y arrojos clandestinos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18339A9-7691-42B2-A345-A45C2742CB7B}"/>
              </a:ext>
            </a:extLst>
          </p:cNvPr>
          <p:cNvSpPr/>
          <p:nvPr/>
        </p:nvSpPr>
        <p:spPr>
          <a:xfrm>
            <a:off x="2238375" y="1676210"/>
            <a:ext cx="1629410" cy="4978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Alta tasa de residuos ordinarios sin separación en la fuente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B89F9343-1F86-4FB5-BE01-F5ABA934EC48}"/>
              </a:ext>
            </a:extLst>
          </p:cNvPr>
          <p:cNvSpPr/>
          <p:nvPr/>
        </p:nvSpPr>
        <p:spPr>
          <a:xfrm>
            <a:off x="2238375" y="938975"/>
            <a:ext cx="1629410" cy="6515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Alta nivel de incumplimiento a las frecuencias y horarios de presentación de residuos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175747E5-72B8-B64F-AE06-928CAC8CC310}"/>
              </a:ext>
            </a:extLst>
          </p:cNvPr>
          <p:cNvSpPr/>
          <p:nvPr/>
        </p:nvSpPr>
        <p:spPr>
          <a:xfrm>
            <a:off x="7288530" y="2976690"/>
            <a:ext cx="2607310" cy="7512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Alto riesgo de aplicación inadecuada a las metodologías tarifarias y a la gestión comercial, operativa y social por parte de los prestadores del servicio público de aseo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FD75385E-8C39-8A45-B17C-8F2708040AC0}"/>
              </a:ext>
            </a:extLst>
          </p:cNvPr>
          <p:cNvSpPr/>
          <p:nvPr/>
        </p:nvSpPr>
        <p:spPr>
          <a:xfrm>
            <a:off x="4100195" y="1829245"/>
            <a:ext cx="1714500" cy="871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Posibles aumentos en la tarifa del servicio público de aseo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BD0C80FA-A94B-FB42-B7AD-BED3E032BFC7}"/>
              </a:ext>
            </a:extLst>
          </p:cNvPr>
          <p:cNvSpPr/>
          <p:nvPr/>
        </p:nvSpPr>
        <p:spPr>
          <a:xfrm>
            <a:off x="5942965" y="1818450"/>
            <a:ext cx="2199640" cy="871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Bajos niveles de planeación para la ejecución de las actividades del servicio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18A6E8B6-B426-8A4C-A0AC-E6897AAA4E6E}"/>
              </a:ext>
            </a:extLst>
          </p:cNvPr>
          <p:cNvSpPr/>
          <p:nvPr/>
        </p:nvSpPr>
        <p:spPr>
          <a:xfrm>
            <a:off x="8227695" y="1803845"/>
            <a:ext cx="1714500" cy="871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Bajos niveles de satisfacción del usuario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5A7C9A7F-96A2-014E-9B28-4D419D727831}"/>
              </a:ext>
            </a:extLst>
          </p:cNvPr>
          <p:cNvSpPr/>
          <p:nvPr/>
        </p:nvSpPr>
        <p:spPr>
          <a:xfrm>
            <a:off x="3405875" y="4672335"/>
            <a:ext cx="1916062" cy="8429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Bajo nivel de acompañamientos a la realización de acciones conjuntas para la aplicación de sanciones relacionadas con la gestión integral de los residuos sólidos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35C3070D-AD44-474B-846D-608AC26B079F}"/>
              </a:ext>
            </a:extLst>
          </p:cNvPr>
          <p:cNvSpPr/>
          <p:nvPr/>
        </p:nvSpPr>
        <p:spPr>
          <a:xfrm>
            <a:off x="5386294" y="4722829"/>
            <a:ext cx="1765300" cy="7511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Bajos niveles de armonización de la información asociada a la gestión integral de residuos sólidos producida por las entidades del Distrito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871EBA8E-117A-420F-B5B9-17504DED4027}"/>
              </a:ext>
            </a:extLst>
          </p:cNvPr>
          <p:cNvSpPr/>
          <p:nvPr/>
        </p:nvSpPr>
        <p:spPr>
          <a:xfrm>
            <a:off x="1620109" y="4695524"/>
            <a:ext cx="1610995" cy="6242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Debilidad en la aplicabilidad de la normatividad emitida a nivel nacional para la gestión de residuos sólidos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A47F5045-B896-A54B-A2C3-BCF9EE1EE0AF}"/>
              </a:ext>
            </a:extLst>
          </p:cNvPr>
          <p:cNvSpPr/>
          <p:nvPr/>
        </p:nvSpPr>
        <p:spPr>
          <a:xfrm>
            <a:off x="7310344" y="4740609"/>
            <a:ext cx="2148205" cy="7059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Baja capacidad de seguimiento, control, vigiancia e inspección, regulación y reglamentación por parte de entidades del nivel nacional a la gestión integral de residuos sólidos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86D9A7E1-7910-4F5D-9F46-4355EBD83375}"/>
              </a:ext>
            </a:extLst>
          </p:cNvPr>
          <p:cNvSpPr/>
          <p:nvPr/>
        </p:nvSpPr>
        <p:spPr>
          <a:xfrm>
            <a:off x="2896459" y="5663898"/>
            <a:ext cx="1610995" cy="10667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Baja coherencia de la normatividad emitida a nivel nacional para la gestión de residuos sólidos que no permiten una transición hacia un modelo de economía circular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FF53DEA7-2D22-49E7-B8A8-C6A7D8EDD3CC}"/>
              </a:ext>
            </a:extLst>
          </p:cNvPr>
          <p:cNvSpPr/>
          <p:nvPr/>
        </p:nvSpPr>
        <p:spPr>
          <a:xfrm>
            <a:off x="642209" y="5690569"/>
            <a:ext cx="2072640" cy="5784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Baja adaptibilidad de la normatividad emitida por el Gobierno Nacional a las realidades territoriales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99CC45A5-97A5-4BC7-AA88-3D523976FE22}"/>
              </a:ext>
            </a:extLst>
          </p:cNvPr>
          <p:cNvSpPr/>
          <p:nvPr/>
        </p:nvSpPr>
        <p:spPr>
          <a:xfrm>
            <a:off x="4772884" y="5807409"/>
            <a:ext cx="1294130" cy="9232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Bajo conocimiento de las entidades del Distrito de su papel y responsabilidad en la gestión integral de residuos sólidos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24F61812-C736-4FC1-A5A2-3D3D43C40B2B}"/>
              </a:ext>
            </a:extLst>
          </p:cNvPr>
          <p:cNvSpPr/>
          <p:nvPr/>
        </p:nvSpPr>
        <p:spPr>
          <a:xfrm>
            <a:off x="6437219" y="5754704"/>
            <a:ext cx="1863725" cy="7969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Bajo monitoreo de la veracidad de la información reportada relacionada con gestión de residuos sólidos a las entidades de nivel nacional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7EE57B8A-FE45-405D-818D-A126BF0343EA}"/>
              </a:ext>
            </a:extLst>
          </p:cNvPr>
          <p:cNvSpPr/>
          <p:nvPr/>
        </p:nvSpPr>
        <p:spPr>
          <a:xfrm>
            <a:off x="8513669" y="5719144"/>
            <a:ext cx="1602105" cy="8686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Baja accesibilidad a la información que reportan los prestadores del servicio público de aseo a las entidades de nivel nacional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CuadroTexto 112"/>
          <p:cNvSpPr txBox="1"/>
          <p:nvPr/>
        </p:nvSpPr>
        <p:spPr>
          <a:xfrm rot="16200004">
            <a:off x="66677" y="1061045"/>
            <a:ext cx="683260" cy="23050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800" kern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EFECTOS</a:t>
            </a:r>
            <a:endParaRPr lang="es-C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4" name="CuadroTexto 112"/>
          <p:cNvSpPr txBox="1"/>
          <p:nvPr/>
        </p:nvSpPr>
        <p:spPr>
          <a:xfrm rot="16200004">
            <a:off x="191041" y="4921440"/>
            <a:ext cx="671830" cy="2305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800" kern="120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CAUSAS</a:t>
            </a:r>
            <a:endParaRPr lang="es-CO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CO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cxnSp>
        <p:nvCxnSpPr>
          <p:cNvPr id="25" name="Conector recto 24"/>
          <p:cNvCxnSpPr/>
          <p:nvPr/>
        </p:nvCxnSpPr>
        <p:spPr>
          <a:xfrm flipH="1">
            <a:off x="1160812" y="3354007"/>
            <a:ext cx="3257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/>
          <p:nvPr/>
        </p:nvCxnSpPr>
        <p:spPr>
          <a:xfrm flipV="1">
            <a:off x="1160812" y="2421192"/>
            <a:ext cx="0" cy="9328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/>
        </p:nvCxnSpPr>
        <p:spPr>
          <a:xfrm>
            <a:off x="4863497" y="2837752"/>
            <a:ext cx="2317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/>
        </p:nvCxnSpPr>
        <p:spPr>
          <a:xfrm flipV="1">
            <a:off x="5877592" y="2837752"/>
            <a:ext cx="8890" cy="1536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/>
          <p:nvPr/>
        </p:nvCxnSpPr>
        <p:spPr>
          <a:xfrm flipV="1">
            <a:off x="4863497" y="2684082"/>
            <a:ext cx="0" cy="1536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/>
          <p:cNvCxnSpPr/>
          <p:nvPr/>
        </p:nvCxnSpPr>
        <p:spPr>
          <a:xfrm flipV="1">
            <a:off x="7180612" y="2683447"/>
            <a:ext cx="0" cy="1536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/>
          <p:nvPr/>
        </p:nvCxnSpPr>
        <p:spPr>
          <a:xfrm flipV="1">
            <a:off x="8937657" y="2684082"/>
            <a:ext cx="0" cy="3073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/>
          <p:cNvCxnSpPr>
            <a:cxnSpLocks/>
          </p:cNvCxnSpPr>
          <p:nvPr/>
        </p:nvCxnSpPr>
        <p:spPr>
          <a:xfrm>
            <a:off x="2717832" y="3905822"/>
            <a:ext cx="8601075" cy="14669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3" name="Conector recto de flecha 32"/>
          <p:cNvCxnSpPr/>
          <p:nvPr/>
        </p:nvCxnSpPr>
        <p:spPr>
          <a:xfrm flipV="1">
            <a:off x="2717832" y="3726752"/>
            <a:ext cx="0" cy="17907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4" name="Conector recto de flecha 33"/>
          <p:cNvCxnSpPr/>
          <p:nvPr/>
        </p:nvCxnSpPr>
        <p:spPr>
          <a:xfrm flipV="1">
            <a:off x="5650897" y="3668332"/>
            <a:ext cx="0" cy="25527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5" name="Conector recto de flecha 34"/>
          <p:cNvCxnSpPr/>
          <p:nvPr/>
        </p:nvCxnSpPr>
        <p:spPr>
          <a:xfrm flipV="1">
            <a:off x="8484902" y="3724847"/>
            <a:ext cx="0" cy="20066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/>
        </p:nvCxnSpPr>
        <p:spPr>
          <a:xfrm>
            <a:off x="2817751" y="4540076"/>
            <a:ext cx="5766435" cy="1778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7" name="Conector recto 36"/>
          <p:cNvCxnSpPr/>
          <p:nvPr/>
        </p:nvCxnSpPr>
        <p:spPr>
          <a:xfrm>
            <a:off x="5774946" y="4396566"/>
            <a:ext cx="0" cy="16510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/>
        </p:nvCxnSpPr>
        <p:spPr>
          <a:xfrm flipV="1">
            <a:off x="2053846" y="5466541"/>
            <a:ext cx="1402715" cy="889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>
            <a:off x="2660271" y="5331286"/>
            <a:ext cx="0" cy="13589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0" name="Conector recto 39"/>
          <p:cNvCxnSpPr/>
          <p:nvPr/>
        </p:nvCxnSpPr>
        <p:spPr>
          <a:xfrm>
            <a:off x="4445256" y="5603881"/>
            <a:ext cx="1556385" cy="0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>
            <a:off x="4451609" y="5446554"/>
            <a:ext cx="0" cy="180975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2" name="Conector recto 41"/>
          <p:cNvCxnSpPr/>
          <p:nvPr/>
        </p:nvCxnSpPr>
        <p:spPr>
          <a:xfrm flipV="1">
            <a:off x="7250686" y="5538931"/>
            <a:ext cx="2063750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3" name="Conector recto 42"/>
          <p:cNvCxnSpPr/>
          <p:nvPr/>
        </p:nvCxnSpPr>
        <p:spPr>
          <a:xfrm>
            <a:off x="8346061" y="5367481"/>
            <a:ext cx="0" cy="172085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4" name="Conector recto de flecha 43"/>
          <p:cNvCxnSpPr/>
          <p:nvPr/>
        </p:nvCxnSpPr>
        <p:spPr>
          <a:xfrm flipV="1">
            <a:off x="2054481" y="5475431"/>
            <a:ext cx="0" cy="2260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5" name="Conector recto de flecha 44"/>
          <p:cNvCxnSpPr/>
          <p:nvPr/>
        </p:nvCxnSpPr>
        <p:spPr>
          <a:xfrm flipV="1">
            <a:off x="3457196" y="5475431"/>
            <a:ext cx="0" cy="1987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6" name="Conector recto de flecha 45"/>
          <p:cNvCxnSpPr>
            <a:cxnSpLocks/>
            <a:stCxn id="20" idx="0"/>
          </p:cNvCxnSpPr>
          <p:nvPr/>
        </p:nvCxnSpPr>
        <p:spPr>
          <a:xfrm flipV="1">
            <a:off x="5419949" y="5603881"/>
            <a:ext cx="8271" cy="203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7" name="Conector recto de flecha 46"/>
          <p:cNvCxnSpPr/>
          <p:nvPr/>
        </p:nvCxnSpPr>
        <p:spPr>
          <a:xfrm flipV="1">
            <a:off x="9314436" y="5538931"/>
            <a:ext cx="0" cy="1898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8" name="Conector recto de flecha 47"/>
          <p:cNvCxnSpPr/>
          <p:nvPr/>
        </p:nvCxnSpPr>
        <p:spPr>
          <a:xfrm flipV="1">
            <a:off x="7250686" y="5538931"/>
            <a:ext cx="0" cy="2260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9" name="Conector recto de flecha 48"/>
          <p:cNvCxnSpPr/>
          <p:nvPr/>
        </p:nvCxnSpPr>
        <p:spPr>
          <a:xfrm flipV="1">
            <a:off x="2814576" y="4543886"/>
            <a:ext cx="0" cy="162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0" name="Conector recto de flecha 49"/>
          <p:cNvCxnSpPr/>
          <p:nvPr/>
        </p:nvCxnSpPr>
        <p:spPr>
          <a:xfrm flipV="1">
            <a:off x="4217926" y="4543886"/>
            <a:ext cx="0" cy="162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1" name="Conector recto de flecha 50"/>
          <p:cNvCxnSpPr/>
          <p:nvPr/>
        </p:nvCxnSpPr>
        <p:spPr>
          <a:xfrm flipH="1" flipV="1">
            <a:off x="6200396" y="4543886"/>
            <a:ext cx="17780" cy="1898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2" name="Conector recto de flecha 51"/>
          <p:cNvCxnSpPr/>
          <p:nvPr/>
        </p:nvCxnSpPr>
        <p:spPr>
          <a:xfrm flipV="1">
            <a:off x="8608951" y="4564206"/>
            <a:ext cx="0" cy="1879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3" name="Conector recto 52"/>
          <p:cNvCxnSpPr>
            <a:cxnSpLocks/>
          </p:cNvCxnSpPr>
          <p:nvPr/>
        </p:nvCxnSpPr>
        <p:spPr>
          <a:xfrm flipH="1">
            <a:off x="6010531" y="5347034"/>
            <a:ext cx="2921" cy="256847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4" name="Rectángulo 53">
            <a:extLst>
              <a:ext uri="{FF2B5EF4-FFF2-40B4-BE49-F238E27FC236}">
                <a16:creationId xmlns:a16="http://schemas.microsoft.com/office/drawing/2014/main" id="{E1DC4D5A-36DE-4D43-8BC1-F63D6F2B217C}"/>
              </a:ext>
            </a:extLst>
          </p:cNvPr>
          <p:cNvSpPr/>
          <p:nvPr/>
        </p:nvSpPr>
        <p:spPr>
          <a:xfrm>
            <a:off x="3311874" y="4031171"/>
            <a:ext cx="6400800" cy="3867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Débil</a:t>
            </a: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articulación interinstitucional a nivel distrital, regional y nacional en la gestión integral de residuos sólidos </a:t>
            </a:r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obstaculiza el transito a un modelo de economía circular</a:t>
            </a: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56" name="Conector recto 55"/>
          <p:cNvCxnSpPr/>
          <p:nvPr/>
        </p:nvCxnSpPr>
        <p:spPr>
          <a:xfrm flipV="1">
            <a:off x="5650738" y="3905822"/>
            <a:ext cx="0" cy="14655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7" name="CuadroTexto 56"/>
          <p:cNvSpPr txBox="1"/>
          <p:nvPr/>
        </p:nvSpPr>
        <p:spPr>
          <a:xfrm>
            <a:off x="3004566" y="252965"/>
            <a:ext cx="8567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ARBOL DE PROBLEMAS INSTITUCIONAL DEL SERVICIO PUBLICO DE ASEO </a:t>
            </a:r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2" name="Conector recto de flecha 61"/>
          <p:cNvCxnSpPr/>
          <p:nvPr/>
        </p:nvCxnSpPr>
        <p:spPr>
          <a:xfrm flipV="1">
            <a:off x="2082832" y="1127633"/>
            <a:ext cx="155543" cy="9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de flecha 63"/>
          <p:cNvCxnSpPr>
            <a:endCxn id="8" idx="1"/>
          </p:cNvCxnSpPr>
          <p:nvPr/>
        </p:nvCxnSpPr>
        <p:spPr>
          <a:xfrm>
            <a:off x="2093976" y="1925130"/>
            <a:ext cx="1443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de flecha 69"/>
          <p:cNvCxnSpPr>
            <a:endCxn id="7" idx="1"/>
          </p:cNvCxnSpPr>
          <p:nvPr/>
        </p:nvCxnSpPr>
        <p:spPr>
          <a:xfrm>
            <a:off x="2082832" y="2555367"/>
            <a:ext cx="15554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71"/>
          <p:cNvCxnSpPr/>
          <p:nvPr/>
        </p:nvCxnSpPr>
        <p:spPr>
          <a:xfrm>
            <a:off x="2091976" y="1136777"/>
            <a:ext cx="0" cy="1418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73"/>
          <p:cNvCxnSpPr/>
          <p:nvPr/>
        </p:nvCxnSpPr>
        <p:spPr>
          <a:xfrm>
            <a:off x="1993392" y="1925130"/>
            <a:ext cx="89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ángulo 62">
            <a:extLst>
              <a:ext uri="{FF2B5EF4-FFF2-40B4-BE49-F238E27FC236}">
                <a16:creationId xmlns:a16="http://schemas.microsoft.com/office/drawing/2014/main" id="{D90D5435-F36F-7641-B6DE-6E4970FED570}"/>
              </a:ext>
            </a:extLst>
          </p:cNvPr>
          <p:cNvSpPr/>
          <p:nvPr/>
        </p:nvSpPr>
        <p:spPr>
          <a:xfrm>
            <a:off x="10036352" y="2991422"/>
            <a:ext cx="2148205" cy="7059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Aumento en el riesgo de pérdida de sostenibilidad financiera para la gestión integral de residuos sólidos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65" name="Conector recto de flecha 64">
            <a:extLst>
              <a:ext uri="{FF2B5EF4-FFF2-40B4-BE49-F238E27FC236}">
                <a16:creationId xmlns:a16="http://schemas.microsoft.com/office/drawing/2014/main" id="{21F466A6-54FD-7B45-BBBB-D627D47DFB7D}"/>
              </a:ext>
            </a:extLst>
          </p:cNvPr>
          <p:cNvCxnSpPr/>
          <p:nvPr/>
        </p:nvCxnSpPr>
        <p:spPr>
          <a:xfrm flipV="1">
            <a:off x="11318907" y="3695637"/>
            <a:ext cx="0" cy="20066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0" name="Conector angular 59">
            <a:extLst>
              <a:ext uri="{FF2B5EF4-FFF2-40B4-BE49-F238E27FC236}">
                <a16:creationId xmlns:a16="http://schemas.microsoft.com/office/drawing/2014/main" id="{8B5C6D19-91C4-FD4B-A4DB-2A7325420A00}"/>
              </a:ext>
            </a:extLst>
          </p:cNvPr>
          <p:cNvCxnSpPr>
            <a:stCxn id="63" idx="0"/>
            <a:endCxn id="11" idx="2"/>
          </p:cNvCxnSpPr>
          <p:nvPr/>
        </p:nvCxnSpPr>
        <p:spPr>
          <a:xfrm rot="16200000" flipV="1">
            <a:off x="7888472" y="-230561"/>
            <a:ext cx="290957" cy="615301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ángulo 68">
            <a:extLst>
              <a:ext uri="{FF2B5EF4-FFF2-40B4-BE49-F238E27FC236}">
                <a16:creationId xmlns:a16="http://schemas.microsoft.com/office/drawing/2014/main" id="{7BDDFADB-D897-7B49-83E9-40C827009E1A}"/>
              </a:ext>
            </a:extLst>
          </p:cNvPr>
          <p:cNvSpPr/>
          <p:nvPr/>
        </p:nvSpPr>
        <p:spPr>
          <a:xfrm>
            <a:off x="10364866" y="1800339"/>
            <a:ext cx="1714500" cy="871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Disminución de la calidad y continuidad del servicio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67" name="Conector recto de flecha 66">
            <a:extLst>
              <a:ext uri="{FF2B5EF4-FFF2-40B4-BE49-F238E27FC236}">
                <a16:creationId xmlns:a16="http://schemas.microsoft.com/office/drawing/2014/main" id="{9165223E-24F6-DA4F-92DB-B946EA7071B1}"/>
              </a:ext>
            </a:extLst>
          </p:cNvPr>
          <p:cNvCxnSpPr>
            <a:stCxn id="63" idx="0"/>
          </p:cNvCxnSpPr>
          <p:nvPr/>
        </p:nvCxnSpPr>
        <p:spPr>
          <a:xfrm flipH="1" flipV="1">
            <a:off x="11110454" y="2671559"/>
            <a:ext cx="1" cy="3198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ángulo 65">
            <a:extLst>
              <a:ext uri="{FF2B5EF4-FFF2-40B4-BE49-F238E27FC236}">
                <a16:creationId xmlns:a16="http://schemas.microsoft.com/office/drawing/2014/main" id="{B9511E52-AF8B-9741-A83F-C3CCF722EFB2}"/>
              </a:ext>
            </a:extLst>
          </p:cNvPr>
          <p:cNvSpPr/>
          <p:nvPr/>
        </p:nvSpPr>
        <p:spPr>
          <a:xfrm>
            <a:off x="2232304" y="178483"/>
            <a:ext cx="1629410" cy="6515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Altos niveles de afectación a la salud humana y calidad de vida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" name="Conector angular 2">
            <a:extLst>
              <a:ext uri="{FF2B5EF4-FFF2-40B4-BE49-F238E27FC236}">
                <a16:creationId xmlns:a16="http://schemas.microsoft.com/office/drawing/2014/main" id="{6F12C24C-A140-3F42-BC44-B7C169728FD8}"/>
              </a:ext>
            </a:extLst>
          </p:cNvPr>
          <p:cNvCxnSpPr>
            <a:stCxn id="5" idx="3"/>
            <a:endCxn id="66" idx="1"/>
          </p:cNvCxnSpPr>
          <p:nvPr/>
        </p:nvCxnSpPr>
        <p:spPr>
          <a:xfrm flipV="1">
            <a:off x="1993392" y="504238"/>
            <a:ext cx="238912" cy="158027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0793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8935" y="121516"/>
            <a:ext cx="10515600" cy="229235"/>
          </a:xfrm>
        </p:spPr>
        <p:txBody>
          <a:bodyPr>
            <a:noAutofit/>
          </a:bodyPr>
          <a:lstStyle/>
          <a:p>
            <a:pPr algn="ctr"/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ARBOL DE OBJETIVOS INSTITUCIONAL DEL SERVICIO PUBLICO DE ASEO </a:t>
            </a:r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E1DC4D5A-36DE-4D43-8BC1-F63D6F2B217C}"/>
              </a:ext>
            </a:extLst>
          </p:cNvPr>
          <p:cNvSpPr/>
          <p:nvPr/>
        </p:nvSpPr>
        <p:spPr>
          <a:xfrm>
            <a:off x="2722619" y="3354395"/>
            <a:ext cx="6928233" cy="3200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Aumentar la articulación de las instituciones a nivel distrital, regional y nacional en la gestión integral de residuos sólidos, encaminados a un modelo de economía circular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A7C9A7F-96A2-014E-9B28-4D419D727831}"/>
              </a:ext>
            </a:extLst>
          </p:cNvPr>
          <p:cNvSpPr/>
          <p:nvPr/>
        </p:nvSpPr>
        <p:spPr>
          <a:xfrm>
            <a:off x="2666902" y="4109768"/>
            <a:ext cx="3061876" cy="6929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Lograr altos niveles de acompañamiento para la ejecución de acciones conjuntas para la  aplicación de sanciones realcionadas con la gestión integral de los residuos sólidos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35C3070D-AD44-474B-846D-608AC26B079F}"/>
              </a:ext>
            </a:extLst>
          </p:cNvPr>
          <p:cNvSpPr/>
          <p:nvPr/>
        </p:nvSpPr>
        <p:spPr>
          <a:xfrm>
            <a:off x="5897616" y="3999637"/>
            <a:ext cx="2938946" cy="8030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Armonizar la información producida por las entidades del Distrito relacionada con la gestión integral de residuos sólidos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A47F5045-B896-A54B-A2C3-BCF9EE1EE0AF}"/>
              </a:ext>
            </a:extLst>
          </p:cNvPr>
          <p:cNvSpPr/>
          <p:nvPr/>
        </p:nvSpPr>
        <p:spPr>
          <a:xfrm>
            <a:off x="8971530" y="4000746"/>
            <a:ext cx="3046531" cy="8159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Aumentar los niveles de seguimiento, control e inspección, regulación y reglamentación por parte de entidades del nivel nacional en la gestión integral de los residuos sólidos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07662E6B-5486-7A47-B43A-7649C9331D44}"/>
              </a:ext>
            </a:extLst>
          </p:cNvPr>
          <p:cNvSpPr/>
          <p:nvPr/>
        </p:nvSpPr>
        <p:spPr>
          <a:xfrm>
            <a:off x="2150543" y="2221061"/>
            <a:ext cx="1733470" cy="5553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Aumentar la  aplicabilidad de medidas sancionatarias relacionadas con la gestión de residuos sólidos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90AA5B8F-7082-4542-803F-0C53E003A6CD}"/>
              </a:ext>
            </a:extLst>
          </p:cNvPr>
          <p:cNvSpPr/>
          <p:nvPr/>
        </p:nvSpPr>
        <p:spPr>
          <a:xfrm>
            <a:off x="674857" y="507144"/>
            <a:ext cx="2614112" cy="450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Disminuir el impacto visual, ambiental y sanitario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B59836C7-86ED-2A41-BEB6-2376AE9F0D8C}"/>
              </a:ext>
            </a:extLst>
          </p:cNvPr>
          <p:cNvSpPr/>
          <p:nvPr/>
        </p:nvSpPr>
        <p:spPr>
          <a:xfrm>
            <a:off x="4836309" y="2144768"/>
            <a:ext cx="2667634" cy="4992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Mejorar la calidad de la información necesaria para la prestación del servicio público de aseo facilitando su supervisión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FD75385E-8C39-8A45-B17C-8F2708040AC0}"/>
              </a:ext>
            </a:extLst>
          </p:cNvPr>
          <p:cNvSpPr/>
          <p:nvPr/>
        </p:nvSpPr>
        <p:spPr>
          <a:xfrm>
            <a:off x="4477737" y="1211201"/>
            <a:ext cx="1672181" cy="5631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Garantizar que el cobro de la tarifa del servicio público de aseo se realice de acuerdo con lo ejecutado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BD0C80FA-A94B-FB42-B7AD-BED3E032BFC7}"/>
              </a:ext>
            </a:extLst>
          </p:cNvPr>
          <p:cNvSpPr/>
          <p:nvPr/>
        </p:nvSpPr>
        <p:spPr>
          <a:xfrm>
            <a:off x="6326620" y="991932"/>
            <a:ext cx="1469972" cy="7444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Lograr adecuados niveles de planeación y gobernanza en la ejecución de las actividades del servicio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175747E5-72B8-B64F-AE06-928CAC8CC310}"/>
              </a:ext>
            </a:extLst>
          </p:cNvPr>
          <p:cNvSpPr/>
          <p:nvPr/>
        </p:nvSpPr>
        <p:spPr>
          <a:xfrm>
            <a:off x="8064630" y="1832470"/>
            <a:ext cx="2079007" cy="10268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Aplicación adecuada, por parte de las Empresas prestadoras del servicio público de aseo, de las metodologías tarifarias, y de la gestión comercial, operativa y social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18A6E8B6-B426-8A4C-A0AC-E6897AAA4E6E}"/>
              </a:ext>
            </a:extLst>
          </p:cNvPr>
          <p:cNvSpPr/>
          <p:nvPr/>
        </p:nvSpPr>
        <p:spPr>
          <a:xfrm>
            <a:off x="8221365" y="1211899"/>
            <a:ext cx="1765535" cy="4553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Altos niveles de satisfacción del usuario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5A7C9A7F-96A2-014E-9B28-4D419D727831}"/>
              </a:ext>
            </a:extLst>
          </p:cNvPr>
          <p:cNvSpPr/>
          <p:nvPr/>
        </p:nvSpPr>
        <p:spPr>
          <a:xfrm>
            <a:off x="199266" y="4133896"/>
            <a:ext cx="2328894" cy="7789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Formular mecanismos de aplicabilidad de la normatividad emitida a nivel nacional para la gestión integral de residuos sólidos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5A7C9A7F-96A2-014E-9B28-4D419D727831}"/>
              </a:ext>
            </a:extLst>
          </p:cNvPr>
          <p:cNvSpPr/>
          <p:nvPr/>
        </p:nvSpPr>
        <p:spPr>
          <a:xfrm>
            <a:off x="395921" y="5162147"/>
            <a:ext cx="1947876" cy="6265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Mejorar la adaptibilidad de la normatividad emitida por el Gobierno Nacional a las realidades territoriales</a:t>
            </a:r>
            <a:endParaRPr lang="es-CO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5A7C9A7F-96A2-014E-9B28-4D419D727831}"/>
              </a:ext>
            </a:extLst>
          </p:cNvPr>
          <p:cNvSpPr/>
          <p:nvPr/>
        </p:nvSpPr>
        <p:spPr>
          <a:xfrm>
            <a:off x="2534162" y="5199590"/>
            <a:ext cx="1997840" cy="7927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Alta coherencia de la normatividad emitida a nivel nacional para la gestión de residuos sólidos que permite un avance hacia un modelo de economía circular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5A7C9A7F-96A2-014E-9B28-4D419D727831}"/>
              </a:ext>
            </a:extLst>
          </p:cNvPr>
          <p:cNvSpPr/>
          <p:nvPr/>
        </p:nvSpPr>
        <p:spPr>
          <a:xfrm>
            <a:off x="4792336" y="5123670"/>
            <a:ext cx="2148033" cy="7927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Alto conocimiento de las entidades del distrito de su papel y responsabilidad en la gestión integral de residuos sólidos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5A7C9A7F-96A2-014E-9B28-4D419D727831}"/>
              </a:ext>
            </a:extLst>
          </p:cNvPr>
          <p:cNvSpPr/>
          <p:nvPr/>
        </p:nvSpPr>
        <p:spPr>
          <a:xfrm>
            <a:off x="8136768" y="5147029"/>
            <a:ext cx="2083302" cy="8320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Alto monitoreo de la veracidad de la información reportada relacionada con la gestión integral de residuos sólidos a las entidades de nivel nacional  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5A7C9A7F-96A2-014E-9B28-4D419D727831}"/>
              </a:ext>
            </a:extLst>
          </p:cNvPr>
          <p:cNvSpPr/>
          <p:nvPr/>
        </p:nvSpPr>
        <p:spPr>
          <a:xfrm>
            <a:off x="10404825" y="5141576"/>
            <a:ext cx="1574102" cy="8904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Alta accesibilidad a la información que reportan los prestadores del servicio público de aseo a las entidades de nivel nacional 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90AA5B8F-7082-4542-803F-0C53E003A6CD}"/>
              </a:ext>
            </a:extLst>
          </p:cNvPr>
          <p:cNvSpPr/>
          <p:nvPr/>
        </p:nvSpPr>
        <p:spPr>
          <a:xfrm>
            <a:off x="-65567" y="1227498"/>
            <a:ext cx="1480848" cy="7771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Evitar la presencia de puntos criticos y arrojos clandestinos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90AA5B8F-7082-4542-803F-0C53E003A6CD}"/>
              </a:ext>
            </a:extLst>
          </p:cNvPr>
          <p:cNvSpPr/>
          <p:nvPr/>
        </p:nvSpPr>
        <p:spPr>
          <a:xfrm>
            <a:off x="1579520" y="1206766"/>
            <a:ext cx="1253147" cy="7933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Disminuir la tasa de residuos ordinarios sin separación en la fuente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90AA5B8F-7082-4542-803F-0C53E003A6CD}"/>
              </a:ext>
            </a:extLst>
          </p:cNvPr>
          <p:cNvSpPr/>
          <p:nvPr/>
        </p:nvSpPr>
        <p:spPr>
          <a:xfrm>
            <a:off x="2945331" y="1280460"/>
            <a:ext cx="1405599" cy="6832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Mejorar el nivel de cumplimiento a las frecuencias y horarios de presentación de residuos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1F1C8F7-1A5E-429C-8F9D-353D23CFBE34}"/>
              </a:ext>
            </a:extLst>
          </p:cNvPr>
          <p:cNvSpPr txBox="1"/>
          <p:nvPr/>
        </p:nvSpPr>
        <p:spPr>
          <a:xfrm rot="16200000">
            <a:off x="-132769" y="5325061"/>
            <a:ext cx="664069" cy="2242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857" dirty="0">
                <a:cs typeface="Arial" panose="020B0604020202020204" pitchFamily="34" charset="0"/>
              </a:rPr>
              <a:t>MEDIOS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FCAE130A-E7D7-4F1C-8A79-CE343FB6FC0E}"/>
              </a:ext>
            </a:extLst>
          </p:cNvPr>
          <p:cNvSpPr txBox="1"/>
          <p:nvPr/>
        </p:nvSpPr>
        <p:spPr>
          <a:xfrm rot="16200000">
            <a:off x="-48228" y="614332"/>
            <a:ext cx="664069" cy="2242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857" dirty="0">
                <a:cs typeface="Arial" panose="020B0604020202020204" pitchFamily="34" charset="0"/>
              </a:rPr>
              <a:t>FINES</a:t>
            </a:r>
          </a:p>
        </p:txBody>
      </p:sp>
      <p:cxnSp>
        <p:nvCxnSpPr>
          <p:cNvPr id="26" name="Conector angular 25"/>
          <p:cNvCxnSpPr>
            <a:stCxn id="14" idx="0"/>
            <a:endCxn id="3" idx="2"/>
          </p:cNvCxnSpPr>
          <p:nvPr/>
        </p:nvCxnSpPr>
        <p:spPr>
          <a:xfrm rot="5400000" flipH="1" flipV="1">
            <a:off x="3545493" y="1492654"/>
            <a:ext cx="459463" cy="4823023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angular 27"/>
          <p:cNvCxnSpPr>
            <a:stCxn id="4" idx="0"/>
            <a:endCxn id="3" idx="2"/>
          </p:cNvCxnSpPr>
          <p:nvPr/>
        </p:nvCxnSpPr>
        <p:spPr>
          <a:xfrm rot="5400000" flipH="1" flipV="1">
            <a:off x="4974621" y="2897653"/>
            <a:ext cx="435335" cy="1988896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angular 29"/>
          <p:cNvCxnSpPr>
            <a:stCxn id="5" idx="0"/>
            <a:endCxn id="3" idx="2"/>
          </p:cNvCxnSpPr>
          <p:nvPr/>
        </p:nvCxnSpPr>
        <p:spPr>
          <a:xfrm rot="16200000" flipV="1">
            <a:off x="6614311" y="3246858"/>
            <a:ext cx="325204" cy="1180353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angular 31"/>
          <p:cNvCxnSpPr>
            <a:stCxn id="6" idx="0"/>
            <a:endCxn id="3" idx="2"/>
          </p:cNvCxnSpPr>
          <p:nvPr/>
        </p:nvCxnSpPr>
        <p:spPr>
          <a:xfrm rot="16200000" flipV="1">
            <a:off x="8177610" y="1683560"/>
            <a:ext cx="326313" cy="4308060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angular 33"/>
          <p:cNvCxnSpPr>
            <a:stCxn id="15" idx="0"/>
            <a:endCxn id="14" idx="2"/>
          </p:cNvCxnSpPr>
          <p:nvPr/>
        </p:nvCxnSpPr>
        <p:spPr>
          <a:xfrm rot="16200000" flipV="1">
            <a:off x="1242138" y="5034426"/>
            <a:ext cx="249297" cy="6146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angular 35"/>
          <p:cNvCxnSpPr>
            <a:cxnSpLocks/>
            <a:stCxn id="16" idx="0"/>
            <a:endCxn id="14" idx="2"/>
          </p:cNvCxnSpPr>
          <p:nvPr/>
        </p:nvCxnSpPr>
        <p:spPr>
          <a:xfrm rot="16200000" flipV="1">
            <a:off x="2305028" y="3971535"/>
            <a:ext cx="286740" cy="2169369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angular 37"/>
          <p:cNvCxnSpPr>
            <a:stCxn id="17" idx="0"/>
            <a:endCxn id="4" idx="2"/>
          </p:cNvCxnSpPr>
          <p:nvPr/>
        </p:nvCxnSpPr>
        <p:spPr>
          <a:xfrm rot="16200000" flipV="1">
            <a:off x="4871623" y="4128939"/>
            <a:ext cx="320949" cy="1668513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angular 39"/>
          <p:cNvCxnSpPr>
            <a:stCxn id="17" idx="0"/>
            <a:endCxn id="5" idx="2"/>
          </p:cNvCxnSpPr>
          <p:nvPr/>
        </p:nvCxnSpPr>
        <p:spPr>
          <a:xfrm rot="5400000" flipH="1" flipV="1">
            <a:off x="6456247" y="4212828"/>
            <a:ext cx="320949" cy="1500736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angular 41"/>
          <p:cNvCxnSpPr>
            <a:stCxn id="18" idx="0"/>
            <a:endCxn id="6" idx="2"/>
          </p:cNvCxnSpPr>
          <p:nvPr/>
        </p:nvCxnSpPr>
        <p:spPr>
          <a:xfrm rot="5400000" flipH="1" flipV="1">
            <a:off x="9671422" y="4323656"/>
            <a:ext cx="330370" cy="1316377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angular 43"/>
          <p:cNvCxnSpPr>
            <a:stCxn id="19" idx="0"/>
            <a:endCxn id="6" idx="2"/>
          </p:cNvCxnSpPr>
          <p:nvPr/>
        </p:nvCxnSpPr>
        <p:spPr>
          <a:xfrm rot="16200000" flipV="1">
            <a:off x="10680878" y="4630578"/>
            <a:ext cx="324917" cy="697080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angular 45"/>
          <p:cNvCxnSpPr>
            <a:cxnSpLocks/>
            <a:stCxn id="3" idx="0"/>
            <a:endCxn id="7" idx="2"/>
          </p:cNvCxnSpPr>
          <p:nvPr/>
        </p:nvCxnSpPr>
        <p:spPr>
          <a:xfrm rot="16200000" flipV="1">
            <a:off x="4313022" y="1480681"/>
            <a:ext cx="577971" cy="316945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angular 47"/>
          <p:cNvCxnSpPr>
            <a:cxnSpLocks/>
            <a:endCxn id="9" idx="2"/>
          </p:cNvCxnSpPr>
          <p:nvPr/>
        </p:nvCxnSpPr>
        <p:spPr>
          <a:xfrm flipV="1">
            <a:off x="4969565" y="2643975"/>
            <a:ext cx="1200561" cy="71176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angular 49"/>
          <p:cNvCxnSpPr>
            <a:cxnSpLocks/>
            <a:stCxn id="3" idx="0"/>
            <a:endCxn id="12" idx="2"/>
          </p:cNvCxnSpPr>
          <p:nvPr/>
        </p:nvCxnSpPr>
        <p:spPr>
          <a:xfrm rot="5400000" flipH="1" flipV="1">
            <a:off x="7397913" y="1648174"/>
            <a:ext cx="495044" cy="291739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angular 51"/>
          <p:cNvCxnSpPr>
            <a:cxnSpLocks/>
            <a:stCxn id="7" idx="0"/>
            <a:endCxn id="20" idx="2"/>
          </p:cNvCxnSpPr>
          <p:nvPr/>
        </p:nvCxnSpPr>
        <p:spPr>
          <a:xfrm rot="16200000" flipV="1">
            <a:off x="1737885" y="941667"/>
            <a:ext cx="216367" cy="234242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angular 53"/>
          <p:cNvCxnSpPr>
            <a:cxnSpLocks/>
            <a:stCxn id="7" idx="0"/>
            <a:endCxn id="21" idx="2"/>
          </p:cNvCxnSpPr>
          <p:nvPr/>
        </p:nvCxnSpPr>
        <p:spPr>
          <a:xfrm rot="16200000" flipV="1">
            <a:off x="2501198" y="1704981"/>
            <a:ext cx="220977" cy="81118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angular 55"/>
          <p:cNvCxnSpPr>
            <a:cxnSpLocks/>
            <a:stCxn id="7" idx="0"/>
            <a:endCxn id="22" idx="2"/>
          </p:cNvCxnSpPr>
          <p:nvPr/>
        </p:nvCxnSpPr>
        <p:spPr>
          <a:xfrm rot="5400000" flipH="1" flipV="1">
            <a:off x="3204015" y="1776946"/>
            <a:ext cx="257379" cy="63085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angular 57"/>
          <p:cNvCxnSpPr>
            <a:cxnSpLocks/>
            <a:stCxn id="9" idx="0"/>
            <a:endCxn id="10" idx="2"/>
          </p:cNvCxnSpPr>
          <p:nvPr/>
        </p:nvCxnSpPr>
        <p:spPr>
          <a:xfrm rot="16200000" flipV="1">
            <a:off x="5556744" y="1531386"/>
            <a:ext cx="370466" cy="85629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angular 59"/>
          <p:cNvCxnSpPr>
            <a:cxnSpLocks/>
            <a:stCxn id="9" idx="0"/>
            <a:endCxn id="11" idx="2"/>
          </p:cNvCxnSpPr>
          <p:nvPr/>
        </p:nvCxnSpPr>
        <p:spPr>
          <a:xfrm rot="5400000" flipH="1" flipV="1">
            <a:off x="6411656" y="1494818"/>
            <a:ext cx="408420" cy="89148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de flecha 61"/>
          <p:cNvCxnSpPr>
            <a:stCxn id="12" idx="0"/>
            <a:endCxn id="13" idx="2"/>
          </p:cNvCxnSpPr>
          <p:nvPr/>
        </p:nvCxnSpPr>
        <p:spPr>
          <a:xfrm flipH="1" flipV="1">
            <a:off x="9104133" y="1667285"/>
            <a:ext cx="1" cy="165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angular 64"/>
          <p:cNvCxnSpPr>
            <a:stCxn id="20" idx="0"/>
            <a:endCxn id="8" idx="2"/>
          </p:cNvCxnSpPr>
          <p:nvPr/>
        </p:nvCxnSpPr>
        <p:spPr>
          <a:xfrm rot="5400000" flipH="1" flipV="1">
            <a:off x="1193371" y="438956"/>
            <a:ext cx="270029" cy="130705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angular 66"/>
          <p:cNvCxnSpPr>
            <a:cxnSpLocks/>
            <a:stCxn id="22" idx="0"/>
            <a:endCxn id="8" idx="2"/>
          </p:cNvCxnSpPr>
          <p:nvPr/>
        </p:nvCxnSpPr>
        <p:spPr>
          <a:xfrm rot="16200000" flipV="1">
            <a:off x="2653527" y="285856"/>
            <a:ext cx="322991" cy="166621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cto de flecha 68"/>
          <p:cNvCxnSpPr>
            <a:stCxn id="21" idx="0"/>
          </p:cNvCxnSpPr>
          <p:nvPr/>
        </p:nvCxnSpPr>
        <p:spPr>
          <a:xfrm flipH="1" flipV="1">
            <a:off x="2204512" y="952859"/>
            <a:ext cx="1582" cy="253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ángulo 46">
            <a:extLst>
              <a:ext uri="{FF2B5EF4-FFF2-40B4-BE49-F238E27FC236}">
                <a16:creationId xmlns:a16="http://schemas.microsoft.com/office/drawing/2014/main" id="{F8BB918C-E57D-1542-9E09-A96D18D2F9C9}"/>
              </a:ext>
            </a:extLst>
          </p:cNvPr>
          <p:cNvSpPr/>
          <p:nvPr/>
        </p:nvSpPr>
        <p:spPr>
          <a:xfrm>
            <a:off x="10472811" y="2271049"/>
            <a:ext cx="1765535" cy="4553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Mitigar el riesgo de perdida de sostenibilidad financiera para la gestión de residuos sólidos</a:t>
            </a:r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117D69AA-FE34-9E49-8B1B-D7DD1B54C46C}"/>
              </a:ext>
            </a:extLst>
          </p:cNvPr>
          <p:cNvSpPr/>
          <p:nvPr/>
        </p:nvSpPr>
        <p:spPr>
          <a:xfrm>
            <a:off x="10697231" y="1267798"/>
            <a:ext cx="1396948" cy="4553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Aumento de la calidad y continuidad del servicio</a:t>
            </a:r>
          </a:p>
        </p:txBody>
      </p:sp>
      <p:cxnSp>
        <p:nvCxnSpPr>
          <p:cNvPr id="43" name="Conector angular 42">
            <a:extLst>
              <a:ext uri="{FF2B5EF4-FFF2-40B4-BE49-F238E27FC236}">
                <a16:creationId xmlns:a16="http://schemas.microsoft.com/office/drawing/2014/main" id="{6440912B-AA02-484E-B39B-7230915D5B06}"/>
              </a:ext>
            </a:extLst>
          </p:cNvPr>
          <p:cNvCxnSpPr>
            <a:stCxn id="3" idx="0"/>
            <a:endCxn id="47" idx="2"/>
          </p:cNvCxnSpPr>
          <p:nvPr/>
        </p:nvCxnSpPr>
        <p:spPr>
          <a:xfrm rot="5400000" flipH="1" flipV="1">
            <a:off x="8457177" y="455994"/>
            <a:ext cx="627960" cy="516884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angular 48">
            <a:extLst>
              <a:ext uri="{FF2B5EF4-FFF2-40B4-BE49-F238E27FC236}">
                <a16:creationId xmlns:a16="http://schemas.microsoft.com/office/drawing/2014/main" id="{2A91AF38-8232-DF40-B19C-FD4CE7448FD1}"/>
              </a:ext>
            </a:extLst>
          </p:cNvPr>
          <p:cNvCxnSpPr>
            <a:stCxn id="47" idx="0"/>
            <a:endCxn id="55" idx="2"/>
          </p:cNvCxnSpPr>
          <p:nvPr/>
        </p:nvCxnSpPr>
        <p:spPr>
          <a:xfrm rot="5400000" flipH="1" flipV="1">
            <a:off x="11101710" y="1977054"/>
            <a:ext cx="547865" cy="4012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ángulo 50">
            <a:extLst>
              <a:ext uri="{FF2B5EF4-FFF2-40B4-BE49-F238E27FC236}">
                <a16:creationId xmlns:a16="http://schemas.microsoft.com/office/drawing/2014/main" id="{2E7DB309-C65B-254B-B661-4250F49618D2}"/>
              </a:ext>
            </a:extLst>
          </p:cNvPr>
          <p:cNvSpPr/>
          <p:nvPr/>
        </p:nvSpPr>
        <p:spPr>
          <a:xfrm>
            <a:off x="411161" y="5899763"/>
            <a:ext cx="1947876" cy="5167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Presentar propuesta de regulación y reglamentación con las entidades del gobierno nacional</a:t>
            </a:r>
            <a:endParaRPr lang="es-CO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1" name="Conector angular 30">
            <a:extLst>
              <a:ext uri="{FF2B5EF4-FFF2-40B4-BE49-F238E27FC236}">
                <a16:creationId xmlns:a16="http://schemas.microsoft.com/office/drawing/2014/main" id="{11AF81BA-C0F5-C845-8BC1-ED96BE10F36E}"/>
              </a:ext>
            </a:extLst>
          </p:cNvPr>
          <p:cNvCxnSpPr>
            <a:stCxn id="51" idx="0"/>
            <a:endCxn id="15" idx="2"/>
          </p:cNvCxnSpPr>
          <p:nvPr/>
        </p:nvCxnSpPr>
        <p:spPr>
          <a:xfrm rot="16200000" flipV="1">
            <a:off x="1321934" y="5836598"/>
            <a:ext cx="111091" cy="15240"/>
          </a:xfrm>
          <a:prstGeom prst="bentConnector3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angular 44">
            <a:extLst>
              <a:ext uri="{FF2B5EF4-FFF2-40B4-BE49-F238E27FC236}">
                <a16:creationId xmlns:a16="http://schemas.microsoft.com/office/drawing/2014/main" id="{4D5AE058-44BA-3C44-9B5B-F33AC7D45C47}"/>
              </a:ext>
            </a:extLst>
          </p:cNvPr>
          <p:cNvCxnSpPr>
            <a:stCxn id="51" idx="3"/>
            <a:endCxn id="16" idx="2"/>
          </p:cNvCxnSpPr>
          <p:nvPr/>
        </p:nvCxnSpPr>
        <p:spPr>
          <a:xfrm flipV="1">
            <a:off x="2359037" y="5992320"/>
            <a:ext cx="1174045" cy="165797"/>
          </a:xfrm>
          <a:prstGeom prst="bentConnector2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ángulo 62">
            <a:extLst>
              <a:ext uri="{FF2B5EF4-FFF2-40B4-BE49-F238E27FC236}">
                <a16:creationId xmlns:a16="http://schemas.microsoft.com/office/drawing/2014/main" id="{3C6E438F-AB93-1A42-8194-49BB5D856D8F}"/>
              </a:ext>
            </a:extLst>
          </p:cNvPr>
          <p:cNvSpPr/>
          <p:nvPr/>
        </p:nvSpPr>
        <p:spPr>
          <a:xfrm>
            <a:off x="4792336" y="6125315"/>
            <a:ext cx="2148033" cy="6203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Generar datos actualizados y con calidad que permitan la planificación, seguimiento y gestión integral de residuos</a:t>
            </a:r>
            <a:endParaRPr lang="es-CO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" name="Rectángulo 70">
            <a:extLst>
              <a:ext uri="{FF2B5EF4-FFF2-40B4-BE49-F238E27FC236}">
                <a16:creationId xmlns:a16="http://schemas.microsoft.com/office/drawing/2014/main" id="{BFB970C3-7E52-4140-8268-075B7B55EDDC}"/>
              </a:ext>
            </a:extLst>
          </p:cNvPr>
          <p:cNvSpPr/>
          <p:nvPr/>
        </p:nvSpPr>
        <p:spPr>
          <a:xfrm>
            <a:off x="9247672" y="6106300"/>
            <a:ext cx="2148033" cy="6203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Realizar mesas de trabajo con las entidades que  realizan control de información relacionada con el servicio público </a:t>
            </a:r>
            <a:endParaRPr lang="es-CO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75" name="Conector angular 74">
            <a:extLst>
              <a:ext uri="{FF2B5EF4-FFF2-40B4-BE49-F238E27FC236}">
                <a16:creationId xmlns:a16="http://schemas.microsoft.com/office/drawing/2014/main" id="{FAAC881F-CDA0-6C4E-9755-09C4A6372C9D}"/>
              </a:ext>
            </a:extLst>
          </p:cNvPr>
          <p:cNvCxnSpPr>
            <a:stCxn id="63" idx="0"/>
            <a:endCxn id="17" idx="2"/>
          </p:cNvCxnSpPr>
          <p:nvPr/>
        </p:nvCxnSpPr>
        <p:spPr>
          <a:xfrm rot="5400000" flipH="1" flipV="1">
            <a:off x="5761896" y="6020858"/>
            <a:ext cx="208915" cy="12700"/>
          </a:xfrm>
          <a:prstGeom prst="bentConnector3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angular 76">
            <a:extLst>
              <a:ext uri="{FF2B5EF4-FFF2-40B4-BE49-F238E27FC236}">
                <a16:creationId xmlns:a16="http://schemas.microsoft.com/office/drawing/2014/main" id="{23836706-E19A-1647-BF99-896FDC0ADDA8}"/>
              </a:ext>
            </a:extLst>
          </p:cNvPr>
          <p:cNvCxnSpPr>
            <a:stCxn id="71" idx="0"/>
          </p:cNvCxnSpPr>
          <p:nvPr/>
        </p:nvCxnSpPr>
        <p:spPr>
          <a:xfrm rot="16200000" flipV="1">
            <a:off x="10090682" y="5875292"/>
            <a:ext cx="127227" cy="334789"/>
          </a:xfrm>
          <a:prstGeom prst="bentConnector2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angular 78">
            <a:extLst>
              <a:ext uri="{FF2B5EF4-FFF2-40B4-BE49-F238E27FC236}">
                <a16:creationId xmlns:a16="http://schemas.microsoft.com/office/drawing/2014/main" id="{8E6011BC-7D17-E346-BEF6-BBAA2C3741EB}"/>
              </a:ext>
            </a:extLst>
          </p:cNvPr>
          <p:cNvCxnSpPr>
            <a:stCxn id="71" idx="0"/>
          </p:cNvCxnSpPr>
          <p:nvPr/>
        </p:nvCxnSpPr>
        <p:spPr>
          <a:xfrm rot="5400000" flipH="1" flipV="1">
            <a:off x="10411102" y="5937795"/>
            <a:ext cx="79092" cy="257919"/>
          </a:xfrm>
          <a:prstGeom prst="bentConnector2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9840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83BA5EE6075647B83267605D9CEBA2" ma:contentTypeVersion="11" ma:contentTypeDescription="Create a new document." ma:contentTypeScope="" ma:versionID="d418f7b1df5e8868f036ec7343fd94b4">
  <xsd:schema xmlns:xsd="http://www.w3.org/2001/XMLSchema" xmlns:xs="http://www.w3.org/2001/XMLSchema" xmlns:p="http://schemas.microsoft.com/office/2006/metadata/properties" xmlns:ns2="00de6283-117f-4f20-ab61-3a5e75dfe264" xmlns:ns3="b28941c1-5078-4b68-9bcc-bfced5fcc882" targetNamespace="http://schemas.microsoft.com/office/2006/metadata/properties" ma:root="true" ma:fieldsID="b4cfa13921c470a926686658a0f6670b" ns2:_="" ns3:_="">
    <xsd:import namespace="00de6283-117f-4f20-ab61-3a5e75dfe264"/>
    <xsd:import namespace="b28941c1-5078-4b68-9bcc-bfced5fcc8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de6283-117f-4f20-ab61-3a5e75dfe2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8941c1-5078-4b68-9bcc-bfced5fcc88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B67BDB-7F2A-4D98-8533-BD65AEA2CE7B}">
  <ds:schemaRefs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00de6283-117f-4f20-ab61-3a5e75dfe264"/>
    <ds:schemaRef ds:uri="http://purl.org/dc/dcmitype/"/>
    <ds:schemaRef ds:uri="http://schemas.microsoft.com/office/2006/metadata/properties"/>
    <ds:schemaRef ds:uri="http://purl.org/dc/elements/1.1/"/>
    <ds:schemaRef ds:uri="http://schemas.microsoft.com/office/infopath/2007/PartnerControls"/>
    <ds:schemaRef ds:uri="b28941c1-5078-4b68-9bcc-bfced5fcc882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1A2AAE9-9980-4843-B902-C04120645450}"/>
</file>

<file path=customXml/itemProps3.xml><?xml version="1.0" encoding="utf-8"?>
<ds:datastoreItem xmlns:ds="http://schemas.openxmlformats.org/officeDocument/2006/customXml" ds:itemID="{B59D4E51-F467-4D11-B122-03122770BAB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5581</TotalTime>
  <Words>839</Words>
  <Application>Microsoft Office PowerPoint</Application>
  <PresentationFormat>Panorámica</PresentationFormat>
  <Paragraphs>55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ARBOL DE OBJETIVOS INSTITUCIONAL DEL SERVICIO PUBLICO DE ASEO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Alejandro Roa Sabogal</dc:creator>
  <cp:lastModifiedBy>casa</cp:lastModifiedBy>
  <cp:revision>381</cp:revision>
  <dcterms:created xsi:type="dcterms:W3CDTF">2020-01-23T16:45:13Z</dcterms:created>
  <dcterms:modified xsi:type="dcterms:W3CDTF">2020-12-05T22:42:06Z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0x0101001883BA5EE6075647B83267605D9CEBA2</vt:lpwstr>
  </property>
</Properties>
</file>